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493" r:id="rId1"/>
  </p:sldMasterIdLst>
  <p:notesMasterIdLst>
    <p:notesMasterId r:id="rId248"/>
  </p:notesMasterIdLst>
  <p:handoutMasterIdLst>
    <p:handoutMasterId r:id="rId249"/>
  </p:handoutMasterIdLst>
  <p:sldIdLst>
    <p:sldId id="333" r:id="rId2"/>
    <p:sldId id="334" r:id="rId3"/>
    <p:sldId id="484" r:id="rId4"/>
    <p:sldId id="741" r:id="rId5"/>
    <p:sldId id="460" r:id="rId6"/>
    <p:sldId id="401" r:id="rId7"/>
    <p:sldId id="396" r:id="rId8"/>
    <p:sldId id="486" r:id="rId9"/>
    <p:sldId id="397" r:id="rId10"/>
    <p:sldId id="399" r:id="rId11"/>
    <p:sldId id="400" r:id="rId12"/>
    <p:sldId id="487" r:id="rId13"/>
    <p:sldId id="490" r:id="rId14"/>
    <p:sldId id="491" r:id="rId15"/>
    <p:sldId id="492" r:id="rId16"/>
    <p:sldId id="703" r:id="rId17"/>
    <p:sldId id="461" r:id="rId18"/>
    <p:sldId id="462" r:id="rId19"/>
    <p:sldId id="494" r:id="rId20"/>
    <p:sldId id="412" r:id="rId21"/>
    <p:sldId id="463" r:id="rId22"/>
    <p:sldId id="414" r:id="rId23"/>
    <p:sldId id="416" r:id="rId24"/>
    <p:sldId id="495" r:id="rId25"/>
    <p:sldId id="496" r:id="rId26"/>
    <p:sldId id="500" r:id="rId27"/>
    <p:sldId id="502" r:id="rId28"/>
    <p:sldId id="503" r:id="rId29"/>
    <p:sldId id="504" r:id="rId30"/>
    <p:sldId id="501" r:id="rId31"/>
    <p:sldId id="444" r:id="rId32"/>
    <p:sldId id="505" r:id="rId33"/>
    <p:sldId id="701" r:id="rId34"/>
    <p:sldId id="506" r:id="rId35"/>
    <p:sldId id="742" r:id="rId36"/>
    <p:sldId id="704" r:id="rId37"/>
    <p:sldId id="509" r:id="rId38"/>
    <p:sldId id="510" r:id="rId39"/>
    <p:sldId id="514" r:id="rId40"/>
    <p:sldId id="513" r:id="rId41"/>
    <p:sldId id="685" r:id="rId42"/>
    <p:sldId id="512" r:id="rId43"/>
    <p:sldId id="521" r:id="rId44"/>
    <p:sldId id="515" r:id="rId45"/>
    <p:sldId id="516" r:id="rId46"/>
    <p:sldId id="706" r:id="rId47"/>
    <p:sldId id="520" r:id="rId48"/>
    <p:sldId id="518" r:id="rId49"/>
    <p:sldId id="519" r:id="rId50"/>
    <p:sldId id="743" r:id="rId51"/>
    <p:sldId id="707" r:id="rId52"/>
    <p:sldId id="523" r:id="rId53"/>
    <p:sldId id="708" r:id="rId54"/>
    <p:sldId id="699" r:id="rId55"/>
    <p:sldId id="525" r:id="rId56"/>
    <p:sldId id="709" r:id="rId57"/>
    <p:sldId id="530" r:id="rId58"/>
    <p:sldId id="710" r:id="rId59"/>
    <p:sldId id="527" r:id="rId60"/>
    <p:sldId id="711" r:id="rId61"/>
    <p:sldId id="686" r:id="rId62"/>
    <p:sldId id="529" r:id="rId63"/>
    <p:sldId id="744" r:id="rId64"/>
    <p:sldId id="700" r:id="rId65"/>
    <p:sldId id="547" r:id="rId66"/>
    <p:sldId id="477" r:id="rId67"/>
    <p:sldId id="478" r:id="rId68"/>
    <p:sldId id="533" r:id="rId69"/>
    <p:sldId id="535" r:id="rId70"/>
    <p:sldId id="537" r:id="rId71"/>
    <p:sldId id="532" r:id="rId72"/>
    <p:sldId id="538" r:id="rId73"/>
    <p:sldId id="536" r:id="rId74"/>
    <p:sldId id="534" r:id="rId75"/>
    <p:sldId id="745" r:id="rId76"/>
    <p:sldId id="552" r:id="rId77"/>
    <p:sldId id="539" r:id="rId78"/>
    <p:sldId id="464" r:id="rId79"/>
    <p:sldId id="465" r:id="rId80"/>
    <p:sldId id="466" r:id="rId81"/>
    <p:sldId id="405" r:id="rId82"/>
    <p:sldId id="541" r:id="rId83"/>
    <p:sldId id="540" r:id="rId84"/>
    <p:sldId id="550" r:id="rId85"/>
    <p:sldId id="548" r:id="rId86"/>
    <p:sldId id="554" r:id="rId87"/>
    <p:sldId id="549" r:id="rId88"/>
    <p:sldId id="553" r:id="rId89"/>
    <p:sldId id="555" r:id="rId90"/>
    <p:sldId id="556" r:id="rId91"/>
    <p:sldId id="557" r:id="rId92"/>
    <p:sldId id="746" r:id="rId93"/>
    <p:sldId id="419" r:id="rId94"/>
    <p:sldId id="542" r:id="rId95"/>
    <p:sldId id="712" r:id="rId96"/>
    <p:sldId id="467" r:id="rId97"/>
    <p:sldId id="560" r:id="rId98"/>
    <p:sldId id="562" r:id="rId99"/>
    <p:sldId id="651" r:id="rId100"/>
    <p:sldId id="543" r:id="rId101"/>
    <p:sldId id="544" r:id="rId102"/>
    <p:sldId id="565" r:id="rId103"/>
    <p:sldId id="563" r:id="rId104"/>
    <p:sldId id="564" r:id="rId105"/>
    <p:sldId id="747" r:id="rId106"/>
    <p:sldId id="468" r:id="rId107"/>
    <p:sldId id="421" r:id="rId108"/>
    <p:sldId id="442" r:id="rId109"/>
    <p:sldId id="567" r:id="rId110"/>
    <p:sldId id="568" r:id="rId111"/>
    <p:sldId id="572" r:id="rId112"/>
    <p:sldId id="569" r:id="rId113"/>
    <p:sldId id="570" r:id="rId114"/>
    <p:sldId id="571" r:id="rId115"/>
    <p:sldId id="573" r:id="rId116"/>
    <p:sldId id="574" r:id="rId117"/>
    <p:sldId id="575" r:id="rId118"/>
    <p:sldId id="576" r:id="rId119"/>
    <p:sldId id="748" r:id="rId120"/>
    <p:sldId id="577" r:id="rId121"/>
    <p:sldId id="730" r:id="rId122"/>
    <p:sldId id="749" r:id="rId123"/>
    <p:sldId id="578" r:id="rId124"/>
    <p:sldId id="688" r:id="rId125"/>
    <p:sldId id="714" r:id="rId126"/>
    <p:sldId id="689" r:id="rId127"/>
    <p:sldId id="580" r:id="rId128"/>
    <p:sldId id="731" r:id="rId129"/>
    <p:sldId id="750" r:id="rId130"/>
    <p:sldId id="585" r:id="rId131"/>
    <p:sldId id="733" r:id="rId132"/>
    <p:sldId id="732" r:id="rId133"/>
    <p:sldId id="584" r:id="rId134"/>
    <p:sldId id="715" r:id="rId135"/>
    <p:sldId id="587" r:id="rId136"/>
    <p:sldId id="588" r:id="rId137"/>
    <p:sldId id="751" r:id="rId138"/>
    <p:sldId id="430" r:id="rId139"/>
    <p:sldId id="638" r:id="rId140"/>
    <p:sldId id="601" r:id="rId141"/>
    <p:sldId id="602" r:id="rId142"/>
    <p:sldId id="603" r:id="rId143"/>
    <p:sldId id="604" r:id="rId144"/>
    <p:sldId id="605" r:id="rId145"/>
    <p:sldId id="606" r:id="rId146"/>
    <p:sldId id="607" r:id="rId147"/>
    <p:sldId id="608" r:id="rId148"/>
    <p:sldId id="470" r:id="rId149"/>
    <p:sldId id="609" r:id="rId150"/>
    <p:sldId id="610" r:id="rId151"/>
    <p:sldId id="611" r:id="rId152"/>
    <p:sldId id="612" r:id="rId153"/>
    <p:sldId id="613" r:id="rId154"/>
    <p:sldId id="614" r:id="rId155"/>
    <p:sldId id="615" r:id="rId156"/>
    <p:sldId id="616" r:id="rId157"/>
    <p:sldId id="639" r:id="rId158"/>
    <p:sldId id="752" r:id="rId159"/>
    <p:sldId id="617" r:id="rId160"/>
    <p:sldId id="623" r:id="rId161"/>
    <p:sldId id="618" r:id="rId162"/>
    <p:sldId id="619" r:id="rId163"/>
    <p:sldId id="621" r:id="rId164"/>
    <p:sldId id="753" r:id="rId165"/>
    <p:sldId id="424" r:id="rId166"/>
    <p:sldId id="595" r:id="rId167"/>
    <p:sldId id="596" r:id="rId168"/>
    <p:sldId id="428" r:id="rId169"/>
    <p:sldId id="429" r:id="rId170"/>
    <p:sldId id="592" r:id="rId171"/>
    <p:sldId id="597" r:id="rId172"/>
    <p:sldId id="593" r:id="rId173"/>
    <p:sldId id="598" r:id="rId174"/>
    <p:sldId id="599" r:id="rId175"/>
    <p:sldId id="754" r:id="rId176"/>
    <p:sldId id="625" r:id="rId177"/>
    <p:sldId id="626" r:id="rId178"/>
    <p:sldId id="628" r:id="rId179"/>
    <p:sldId id="629" r:id="rId180"/>
    <p:sldId id="630" r:id="rId181"/>
    <p:sldId id="632" r:id="rId182"/>
    <p:sldId id="716" r:id="rId183"/>
    <p:sldId id="633" r:id="rId184"/>
    <p:sldId id="717" r:id="rId185"/>
    <p:sldId id="637" r:id="rId186"/>
    <p:sldId id="640" r:id="rId187"/>
    <p:sldId id="755" r:id="rId188"/>
    <p:sldId id="641" r:id="rId189"/>
    <p:sldId id="642" r:id="rId190"/>
    <p:sldId id="643" r:id="rId191"/>
    <p:sldId id="737" r:id="rId192"/>
    <p:sldId id="907" r:id="rId193"/>
    <p:sldId id="645" r:id="rId194"/>
    <p:sldId id="646" r:id="rId195"/>
    <p:sldId id="691" r:id="rId196"/>
    <p:sldId id="718" r:id="rId197"/>
    <p:sldId id="719" r:id="rId198"/>
    <p:sldId id="720" r:id="rId199"/>
    <p:sldId id="721" r:id="rId200"/>
    <p:sldId id="756" r:id="rId201"/>
    <p:sldId id="735" r:id="rId202"/>
    <p:sldId id="736" r:id="rId203"/>
    <p:sldId id="740" r:id="rId204"/>
    <p:sldId id="738" r:id="rId205"/>
    <p:sldId id="739" r:id="rId206"/>
    <p:sldId id="652" r:id="rId207"/>
    <p:sldId id="757" r:id="rId208"/>
    <p:sldId id="758" r:id="rId209"/>
    <p:sldId id="675" r:id="rId210"/>
    <p:sldId id="702" r:id="rId211"/>
    <p:sldId id="722" r:id="rId212"/>
    <p:sldId id="676" r:id="rId213"/>
    <p:sldId id="693" r:id="rId214"/>
    <p:sldId id="759" r:id="rId215"/>
    <p:sldId id="695" r:id="rId216"/>
    <p:sldId id="696" r:id="rId217"/>
    <p:sldId id="760" r:id="rId218"/>
    <p:sldId id="655" r:id="rId219"/>
    <p:sldId id="656" r:id="rId220"/>
    <p:sldId id="723" r:id="rId221"/>
    <p:sldId id="657" r:id="rId222"/>
    <p:sldId id="659" r:id="rId223"/>
    <p:sldId id="658" r:id="rId224"/>
    <p:sldId id="678" r:id="rId225"/>
    <p:sldId id="761" r:id="rId226"/>
    <p:sldId id="724" r:id="rId227"/>
    <p:sldId id="663" r:id="rId228"/>
    <p:sldId id="666" r:id="rId229"/>
    <p:sldId id="664" r:id="rId230"/>
    <p:sldId id="762" r:id="rId231"/>
    <p:sldId id="725" r:id="rId232"/>
    <p:sldId id="670" r:id="rId233"/>
    <p:sldId id="671" r:id="rId234"/>
    <p:sldId id="673" r:id="rId235"/>
    <p:sldId id="763" r:id="rId236"/>
    <p:sldId id="726" r:id="rId237"/>
    <p:sldId id="683" r:id="rId238"/>
    <p:sldId id="684" r:id="rId239"/>
    <p:sldId id="764" r:id="rId240"/>
    <p:sldId id="902" r:id="rId241"/>
    <p:sldId id="903" r:id="rId242"/>
    <p:sldId id="904" r:id="rId243"/>
    <p:sldId id="905" r:id="rId244"/>
    <p:sldId id="906" r:id="rId245"/>
    <p:sldId id="899" r:id="rId246"/>
    <p:sldId id="901" r:id="rId247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024">
          <p15:clr>
            <a:srgbClr val="A4A3A4"/>
          </p15:clr>
        </p15:guide>
        <p15:guide id="4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2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202F"/>
    <a:srgbClr val="0000FF"/>
    <a:srgbClr val="2DA2BF"/>
    <a:srgbClr val="F9D1D3"/>
    <a:srgbClr val="FFDE8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91" autoAdjust="0"/>
    <p:restoredTop sz="95226" autoAdjust="0"/>
  </p:normalViewPr>
  <p:slideViewPr>
    <p:cSldViewPr>
      <p:cViewPr varScale="1">
        <p:scale>
          <a:sx n="51" d="100"/>
          <a:sy n="51" d="100"/>
        </p:scale>
        <p:origin x="108" y="438"/>
      </p:cViewPr>
      <p:guideLst>
        <p:guide orient="horz" pos="129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39" y="62"/>
      </p:cViewPr>
      <p:guideLst>
        <p:guide orient="horz" pos="2880"/>
        <p:guide pos="2160"/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commentAuthors" Target="commentAuthor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viewProps" Target="view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tableStyles" Target="tableStyle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C9FE0-5D06-4E5C-99F1-EB03F9C5E7AD}" type="slidenum">
              <a:rPr lang="en-US" smtClean="0">
                <a:cs typeface="Calibri" panose="020F0502020204030204" pitchFamily="34" charset="0"/>
              </a:rPr>
              <a:t>‹#›</a:t>
            </a:fld>
            <a:endParaRPr 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10468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593163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171450" indent="-171450" algn="l" rtl="0" eaLnBrk="0" fontAlgn="base" hangingPunct="0">
      <a:spcBef>
        <a:spcPct val="30000"/>
      </a:spcBef>
      <a:spcAft>
        <a:spcPct val="0"/>
      </a:spcAft>
      <a:buClr>
        <a:srgbClr val="C00000"/>
      </a:buClr>
      <a:buFont typeface="Calibri" panose="020F0502020204030204" pitchFamily="34" charset="0"/>
      <a:buChar char="●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95288" indent="-171450" algn="l" rtl="0" eaLnBrk="0" fontAlgn="base" hangingPunct="0">
      <a:spcBef>
        <a:spcPct val="30000"/>
      </a:spcBef>
      <a:spcAft>
        <a:spcPct val="0"/>
      </a:spcAft>
      <a:buClr>
        <a:srgbClr val="008000"/>
      </a:buClr>
      <a:buSzPct val="70000"/>
      <a:buFont typeface="Wingdings" panose="05000000000000000000" pitchFamily="2" charset="2"/>
      <a:buChar char="n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28650" indent="-171450" algn="l" rtl="0" eaLnBrk="0" fontAlgn="base" hangingPunct="0">
      <a:spcBef>
        <a:spcPct val="30000"/>
      </a:spcBef>
      <a:spcAft>
        <a:spcPct val="0"/>
      </a:spcAft>
      <a:buClr>
        <a:schemeClr val="tx2"/>
      </a:buClr>
      <a:buSzPct val="70000"/>
      <a:buFont typeface="Wingdings" panose="05000000000000000000" pitchFamily="2" charset="2"/>
      <a:buChar char="®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854075" indent="-173038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C00000"/>
              </a:buClr>
              <a:buFont typeface="Calibri" panose="020F0502020204030204" pitchFamily="34" charset="0"/>
              <a:buChar char="●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8000"/>
              </a:buClr>
              <a:buSzPct val="70000"/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®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C9D9A7-6A52-4E98-B917-621243E450E8}" type="slidenum">
              <a:rPr lang="en-US" altLang="en-US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3140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3913" cy="3321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61025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102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211294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103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463861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104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396497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105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050528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106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244928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107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0631562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anose="020F0502020204030204" pitchFamily="34" charset="0"/>
              <a:buChar char="●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buClr>
                <a:srgbClr val="009900"/>
              </a:buClr>
              <a:buSzPct val="7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®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38F4979-D0B8-472D-815A-C664F2AB3C39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321649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109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126836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974214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111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0514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281955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881824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798214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158956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C00000"/>
              </a:buClr>
              <a:buFont typeface="Calibri" panose="020F0502020204030204" pitchFamily="34" charset="0"/>
              <a:buChar char="●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8000"/>
              </a:buClr>
              <a:buSzPct val="70000"/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®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C9D9A7-6A52-4E98-B917-621243E450E8}" type="slidenum">
              <a:rPr lang="en-US" altLang="en-US" smtClean="0"/>
              <a:pPr>
                <a:spcBef>
                  <a:spcPct val="0"/>
                </a:spcBef>
                <a:buClrTx/>
                <a:buFontTx/>
                <a:buNone/>
              </a:pPr>
              <a:t>115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848352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Cambria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5pPr>
            <a:lvl6pPr marL="2658184" indent="-241653" defTabSz="4833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6pPr>
            <a:lvl7pPr marL="3141490" indent="-241653" defTabSz="4833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7pPr>
            <a:lvl8pPr marL="3624796" indent="-241653" defTabSz="4833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8pPr>
            <a:lvl9pPr marL="4108102" indent="-241653" defTabSz="4833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48A2374-5375-4C73-8613-2778F9CCD561}" type="slidenum">
              <a:rPr lang="en-US" altLang="en-US" smtClean="0">
                <a:cs typeface="Arial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116</a:t>
            </a:fld>
            <a:endParaRPr lang="en-US" altLang="en-US" dirty="0">
              <a:cs typeface="Arial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solidFill>
            <a:srgbClr val="FFFFFF"/>
          </a:solidFill>
          <a:ln/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82157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Cambria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5pPr>
            <a:lvl6pPr marL="2658184" indent="-241653" defTabSz="4833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6pPr>
            <a:lvl7pPr marL="3141490" indent="-241653" defTabSz="4833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7pPr>
            <a:lvl8pPr marL="3624796" indent="-241653" defTabSz="4833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8pPr>
            <a:lvl9pPr marL="4108102" indent="-241653" defTabSz="48330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48A2374-5375-4C73-8613-2778F9CCD561}" type="slidenum">
              <a:rPr lang="en-US" altLang="en-US" smtClean="0">
                <a:cs typeface="Arial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117</a:t>
            </a:fld>
            <a:endParaRPr lang="en-US" altLang="en-US" dirty="0">
              <a:cs typeface="Arial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solidFill>
            <a:srgbClr val="FFFFFF"/>
          </a:solidFill>
          <a:ln/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997239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479951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696895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899880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121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3804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43C0B5E-1DC8-44A6-AF31-93089241357D}" type="datetime1">
              <a:rPr lang="en-US" smtClean="0"/>
              <a:t>12/03/2020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80783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060301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171281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637323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0350380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574306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613408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128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639643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129194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5874045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4806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43C0B5E-1DC8-44A6-AF31-93089241357D}" type="datetime1">
              <a:rPr lang="en-US" smtClean="0"/>
              <a:t>12/03/2020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99852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132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9042400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2759339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3780777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593296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C00000"/>
              </a:buClr>
              <a:buFont typeface="Calibri" panose="020F0502020204030204" pitchFamily="34" charset="0"/>
              <a:buChar char="●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8000"/>
              </a:buClr>
              <a:buSzPct val="70000"/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®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C9D9A7-6A52-4E98-B917-621243E450E8}" type="slidenum">
              <a:rPr lang="en-US" altLang="en-US" smtClean="0"/>
              <a:pPr>
                <a:spcBef>
                  <a:spcPct val="0"/>
                </a:spcBef>
                <a:buClrTx/>
                <a:buFontTx/>
                <a:buNone/>
              </a:pPr>
              <a:t>136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3560797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035151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962691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965860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140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319467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9433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43C0B5E-1DC8-44A6-AF31-93089241357D}" type="datetime1">
              <a:rPr lang="en-US" smtClean="0"/>
              <a:t>12/03/2020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28415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1283327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117154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477455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0475424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0662999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147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279026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148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2834776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149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5342224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150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123849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151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2162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5951598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152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8613207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153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5682172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154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1010989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155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1902214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156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3049008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157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166095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158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9954294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159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7534704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160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5046022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161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8233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970674" y="8829847"/>
            <a:ext cx="3038155" cy="46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7" tIns="45283" rIns="90567" bIns="45283"/>
          <a:lstStyle>
            <a:lvl1pPr>
              <a:spcBef>
                <a:spcPct val="30000"/>
              </a:spcBef>
              <a:buClr>
                <a:srgbClr val="C00000"/>
              </a:buClr>
              <a:buFont typeface="Calibri" pitchFamily="34" charset="0"/>
              <a:buChar char="●"/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5673" indent="-289675">
              <a:spcBef>
                <a:spcPct val="30000"/>
              </a:spcBef>
              <a:buClr>
                <a:srgbClr val="006666"/>
              </a:buClr>
              <a:buSzPct val="70000"/>
              <a:buFont typeface="Wingdings" pitchFamily="2" charset="2"/>
              <a:buChar char="n"/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3422" indent="-231425">
              <a:spcBef>
                <a:spcPct val="30000"/>
              </a:spcBef>
              <a:buClr>
                <a:srgbClr val="000099"/>
              </a:buClr>
              <a:buSzPct val="70000"/>
              <a:buFont typeface="Wingdings" pitchFamily="2" charset="2"/>
              <a:buChar char="®"/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9419" indent="-231425">
              <a:spcBef>
                <a:spcPct val="3000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5416" indent="-231425">
              <a:spcBef>
                <a:spcPct val="3000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8821" indent="-231425" eaLnBrk="0" fontAlgn="base" hangingPunct="0">
              <a:spcBef>
                <a:spcPct val="3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2224" indent="-231425" eaLnBrk="0" fontAlgn="base" hangingPunct="0">
              <a:spcBef>
                <a:spcPct val="3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5627" indent="-231425" eaLnBrk="0" fontAlgn="base" hangingPunct="0">
              <a:spcBef>
                <a:spcPct val="3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031" indent="-231425" eaLnBrk="0" fontAlgn="base" hangingPunct="0">
              <a:spcBef>
                <a:spcPct val="3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6DD45-F77F-4BE1-9AE4-8AE466B34B60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7988" y="698500"/>
            <a:ext cx="61960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55382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162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6406141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163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4903015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164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621113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3548ACA-F1F6-40AB-A8C9-F131FE98AA32}" type="slidenum">
              <a:rPr lang="en-US" altLang="en-US" smtClean="0"/>
              <a:pPr>
                <a:defRPr/>
              </a:pPr>
              <a:t>165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3115874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 dirty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anose="020F0502020204030204" pitchFamily="34" charset="0"/>
              <a:buChar char="●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®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F7C6E32-E768-47F4-96D9-39F94E7786DA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166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637619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 dirty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anose="020F0502020204030204" pitchFamily="34" charset="0"/>
              <a:buChar char="●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®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F7C6E32-E768-47F4-96D9-39F94E7786DA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167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506522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 dirty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anose="020F0502020204030204" pitchFamily="34" charset="0"/>
              <a:buChar char="●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®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F7C6E32-E768-47F4-96D9-39F94E7786DA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168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241021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169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4085458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170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1448714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171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8616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8500"/>
            <a:ext cx="61960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i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51719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 dirty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SzPct val="95000"/>
              <a:buFont typeface="Calibri" panose="020F0502020204030204" pitchFamily="34" charset="0"/>
              <a:buChar char="●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9900"/>
              </a:buClr>
              <a:buSzPct val="70000"/>
              <a:buFont typeface="Wingdings" panose="05000000000000000000" pitchFamily="2" charset="2"/>
              <a:buChar char="n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®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F7C6E32-E768-47F4-96D9-39F94E7786DA}" type="slidenum">
              <a:rPr lang="en-US" altLang="en-US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172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126925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173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7004661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174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8926516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175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9374831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176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1607363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177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2766577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178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978269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930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FB187099-521E-4A76-987D-8E1E1C91CE41}" type="datetime1">
              <a:rPr lang="en-US" smtClean="0"/>
              <a:pPr>
                <a:defRPr/>
              </a:pPr>
              <a:t>12/03/2020</a:t>
            </a:fld>
            <a:endParaRPr lang="en-US" dirty="0"/>
          </a:p>
        </p:txBody>
      </p:sp>
      <p:sp>
        <p:nvSpPr>
          <p:cNvPr id="1020932" name="Rectangle 7"/>
          <p:cNvSpPr txBox="1">
            <a:spLocks noGrp="1" noChangeArrowheads="1"/>
          </p:cNvSpPr>
          <p:nvPr/>
        </p:nvSpPr>
        <p:spPr bwMode="auto">
          <a:xfrm>
            <a:off x="3940175" y="8842375"/>
            <a:ext cx="30130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78" tIns="46939" rIns="93878" bIns="4693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BB3A9E3-D7CC-455E-858C-88455FE93306}" type="slidenum">
              <a:rPr lang="en-US" altLang="en-US"/>
              <a:pPr algn="r" eaLnBrk="1" hangingPunct="1">
                <a:spcBef>
                  <a:spcPct val="0"/>
                </a:spcBef>
              </a:pPr>
              <a:t>179</a:t>
            </a:fld>
            <a:endParaRPr lang="en-US" altLang="en-US"/>
          </a:p>
        </p:txBody>
      </p:sp>
      <p:sp>
        <p:nvSpPr>
          <p:cNvPr id="10209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4650" y="696913"/>
            <a:ext cx="6207125" cy="3492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093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75683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180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9930548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181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9508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2641241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182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895252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183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7259007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184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105403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185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4967979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C00000"/>
              </a:buClr>
              <a:buFont typeface="Calibri" panose="020F0502020204030204" pitchFamily="34" charset="0"/>
              <a:buChar char="●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8000"/>
              </a:buClr>
              <a:buSzPct val="70000"/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®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C9D9A7-6A52-4E98-B917-621243E450E8}" type="slidenum">
              <a:rPr lang="en-US" altLang="en-US" smtClean="0"/>
              <a:pPr>
                <a:spcBef>
                  <a:spcPct val="0"/>
                </a:spcBef>
                <a:buClrTx/>
                <a:buFontTx/>
                <a:buNone/>
              </a:pPr>
              <a:t>186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3487010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187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3705914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188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212997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189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5501343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190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3724517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191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9161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7132" y="4769216"/>
            <a:ext cx="5852160" cy="4320540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B6AB21-86C4-4C18-96F1-AC32C5F8D03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754367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193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0784678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194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8366967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195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955278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196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1788742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197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3286331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198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7012034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199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4387771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200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6054715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201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15070349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202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1433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2965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8500"/>
            <a:ext cx="61960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dirty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70674" y="8829847"/>
            <a:ext cx="3038155" cy="46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6" tIns="46579" rIns="93156" bIns="46579"/>
          <a:lstStyle>
            <a:lvl1pPr>
              <a:spcBef>
                <a:spcPct val="30000"/>
              </a:spcBef>
              <a:buClr>
                <a:srgbClr val="C00000"/>
              </a:buClr>
              <a:buFont typeface="Calibri" pitchFamily="34" charset="0"/>
              <a:buChar char="●"/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5673" indent="-289675">
              <a:spcBef>
                <a:spcPct val="30000"/>
              </a:spcBef>
              <a:buClr>
                <a:srgbClr val="006666"/>
              </a:buClr>
              <a:buSzPct val="70000"/>
              <a:buFont typeface="Wingdings" pitchFamily="2" charset="2"/>
              <a:buChar char="n"/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3422" indent="-231425">
              <a:spcBef>
                <a:spcPct val="30000"/>
              </a:spcBef>
              <a:buClr>
                <a:srgbClr val="000099"/>
              </a:buClr>
              <a:buSzPct val="70000"/>
              <a:buFont typeface="Wingdings" pitchFamily="2" charset="2"/>
              <a:buChar char="®"/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9419" indent="-231425">
              <a:spcBef>
                <a:spcPct val="3000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5416" indent="-231425">
              <a:spcBef>
                <a:spcPct val="3000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8821" indent="-231425" eaLnBrk="0" fontAlgn="base" hangingPunct="0">
              <a:spcBef>
                <a:spcPct val="3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2224" indent="-231425" eaLnBrk="0" fontAlgn="base" hangingPunct="0">
              <a:spcBef>
                <a:spcPct val="3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5627" indent="-231425" eaLnBrk="0" fontAlgn="base" hangingPunct="0">
              <a:spcBef>
                <a:spcPct val="3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031" indent="-231425" eaLnBrk="0" fontAlgn="base" hangingPunct="0">
              <a:spcBef>
                <a:spcPct val="3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AE915-0E78-4B93-B1BB-31D88AB883C6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224224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203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1573776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204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2973698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205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8190626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C00000"/>
              </a:buClr>
              <a:buFont typeface="Calibri" panose="020F0502020204030204" pitchFamily="34" charset="0"/>
              <a:buChar char="●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8000"/>
              </a:buClr>
              <a:buSzPct val="70000"/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®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C9D9A7-6A52-4E98-B917-621243E450E8}" type="slidenum">
              <a:rPr lang="en-US" altLang="en-US" smtClean="0"/>
              <a:pPr>
                <a:spcBef>
                  <a:spcPct val="0"/>
                </a:spcBef>
                <a:buClrTx/>
                <a:buFontTx/>
                <a:buNone/>
              </a:pPr>
              <a:t>206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0170007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207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4945625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208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572641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209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767747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8119836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3875850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311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8500"/>
            <a:ext cx="61960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70674" y="8829847"/>
            <a:ext cx="3038155" cy="46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6" tIns="46579" rIns="93156" bIns="46579"/>
          <a:lstStyle>
            <a:lvl1pPr>
              <a:spcBef>
                <a:spcPct val="30000"/>
              </a:spcBef>
              <a:buClr>
                <a:srgbClr val="C00000"/>
              </a:buClr>
              <a:buFont typeface="Calibri" pitchFamily="34" charset="0"/>
              <a:buChar char="●"/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5673" indent="-289675">
              <a:spcBef>
                <a:spcPct val="30000"/>
              </a:spcBef>
              <a:buClr>
                <a:srgbClr val="006666"/>
              </a:buClr>
              <a:buSzPct val="70000"/>
              <a:buFont typeface="Wingdings" pitchFamily="2" charset="2"/>
              <a:buChar char="n"/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3422" indent="-231425">
              <a:spcBef>
                <a:spcPct val="30000"/>
              </a:spcBef>
              <a:buClr>
                <a:srgbClr val="000099"/>
              </a:buClr>
              <a:buSzPct val="70000"/>
              <a:buFont typeface="Wingdings" pitchFamily="2" charset="2"/>
              <a:buChar char="®"/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9419" indent="-231425">
              <a:spcBef>
                <a:spcPct val="3000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5416" indent="-231425">
              <a:spcBef>
                <a:spcPct val="3000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8821" indent="-231425" eaLnBrk="0" fontAlgn="base" hangingPunct="0">
              <a:spcBef>
                <a:spcPct val="3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2224" indent="-231425" eaLnBrk="0" fontAlgn="base" hangingPunct="0">
              <a:spcBef>
                <a:spcPct val="3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5627" indent="-231425" eaLnBrk="0" fontAlgn="base" hangingPunct="0">
              <a:spcBef>
                <a:spcPct val="3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9031" indent="-231425" eaLnBrk="0" fontAlgn="base" hangingPunct="0">
              <a:spcBef>
                <a:spcPct val="3000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8C9A96DC-CAB0-4CF7-B76E-97736FFF3FEB}" type="slidenum">
              <a:rPr lang="en-US" altLang="en-US" sz="1800"/>
              <a:pPr eaLnBrk="1" hangingPunct="1"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139580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213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9575419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3500793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107525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216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9696132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4522485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3408464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1258704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3015269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034334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222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8859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7988" y="698500"/>
            <a:ext cx="61960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028583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8574339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6504069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3445412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9256748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4009199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228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2548623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39427184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0230826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8835770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7101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3099608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4010123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234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2062258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4648927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9273712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95931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238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6313318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5768248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240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71277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7979606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9244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4962768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5498869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5471264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3657547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6964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3913" cy="3321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2488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11487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45360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3068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78147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C00000"/>
              </a:buClr>
              <a:buFont typeface="Calibri" panose="020F0502020204030204" pitchFamily="34" charset="0"/>
              <a:buChar char="●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8000"/>
              </a:buClr>
              <a:buSzPct val="70000"/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®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C9D9A7-6A52-4E98-B917-621243E450E8}" type="slidenum">
              <a:rPr lang="en-US" altLang="en-US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18850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60150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45913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61191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C00000"/>
              </a:buClr>
              <a:buFont typeface="Calibri" panose="020F0502020204030204" pitchFamily="34" charset="0"/>
              <a:buChar char="●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8000"/>
              </a:buClr>
              <a:buSzPct val="70000"/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®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CC9D9A7-6A52-4E98-B917-621243E450E8}" type="slidenum">
              <a:rPr lang="en-US" altLang="en-US" smtClean="0"/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57572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07174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63430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924892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47248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12448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5107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3913" cy="3321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7895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83665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04920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54162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64843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49906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47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71235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48058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93176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50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48129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51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3300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C00000"/>
              </a:buClr>
              <a:buFont typeface="Calibri" panose="020F0502020204030204" pitchFamily="34" charset="0"/>
              <a:buChar char="●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buClr>
                <a:srgbClr val="008000"/>
              </a:buClr>
              <a:buSzPct val="70000"/>
              <a:buFont typeface="Wingdings" panose="05000000000000000000" pitchFamily="2" charset="2"/>
              <a:buChar char="n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®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A10866-2820-46CB-8D77-63ABCBEA09B7}" type="slidenum">
              <a:rPr lang="en-US" altLang="en-US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24054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52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00648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53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67456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54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05990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55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07164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56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505451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57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64450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58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64148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59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032649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60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64295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61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3948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24718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62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405005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63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87959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64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81292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65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59557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30213" y="693738"/>
            <a:ext cx="6153150" cy="34623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580708" y="4477504"/>
            <a:ext cx="5852160" cy="43205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 dirty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Font typeface="Calibri" pitchFamily="34" charset="0"/>
              <a:buChar char="●"/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7523" indent="-283663">
              <a:spcBef>
                <a:spcPct val="30000"/>
              </a:spcBef>
              <a:buClr>
                <a:srgbClr val="00B050"/>
              </a:buClr>
              <a:buFont typeface="Wingdings" pitchFamily="2" charset="2"/>
              <a:buChar char="n"/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4651" indent="-226930">
              <a:spcBef>
                <a:spcPct val="30000"/>
              </a:spcBef>
              <a:buFont typeface="Wingdings" pitchFamily="2" charset="2"/>
              <a:buChar char="v"/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8513" indent="-22693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2370" indent="-22693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6232" indent="-2269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0093" indent="-2269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3953" indent="-2269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57814" indent="-2269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31048D-5A73-4B8F-89C6-BC041E295A9C}" type="slidenum">
              <a:rPr lang="en-US" altLang="en-US"/>
              <a:pPr>
                <a:spcBef>
                  <a:spcPct val="0"/>
                </a:spcBef>
                <a:buClrTx/>
                <a:buFontTx/>
                <a:buNone/>
              </a:pPr>
              <a:t>66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938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67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866091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30213" y="693738"/>
            <a:ext cx="6153150" cy="34623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 dirty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chemeClr val="accent2"/>
              </a:buClr>
              <a:buFont typeface="Calibri" pitchFamily="34" charset="0"/>
              <a:buChar char="●"/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7523" indent="-283663">
              <a:spcBef>
                <a:spcPct val="30000"/>
              </a:spcBef>
              <a:buClr>
                <a:srgbClr val="00B050"/>
              </a:buClr>
              <a:buFont typeface="Wingdings" pitchFamily="2" charset="2"/>
              <a:buChar char="n"/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4651" indent="-226930">
              <a:spcBef>
                <a:spcPct val="30000"/>
              </a:spcBef>
              <a:buFont typeface="Wingdings" pitchFamily="2" charset="2"/>
              <a:buChar char="v"/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8513" indent="-22693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2370" indent="-22693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6232" indent="-2269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0093" indent="-2269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3953" indent="-2269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57814" indent="-2269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31048D-5A73-4B8F-89C6-BC041E295A9C}" type="slidenum">
              <a:rPr lang="en-US" altLang="en-US"/>
              <a:pPr>
                <a:spcBef>
                  <a:spcPct val="0"/>
                </a:spcBef>
                <a:buClrTx/>
                <a:buFontTx/>
                <a:buNone/>
              </a:pPr>
              <a:t>68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4749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69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885828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70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84190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71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7356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88973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72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92967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73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253779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74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523550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75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849575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76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170195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77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0336425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5039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69936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alt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89349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507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3913" cy="3321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420037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82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174491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83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200214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None/>
            </a:pPr>
            <a:endParaRPr lang="en-US" sz="16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AC0631-5CCB-4E03-ABA8-3BD1C9E8C2C2}" type="slidenum">
              <a:rPr lang="en-US" altLang="en-US" smtClean="0"/>
              <a:pPr>
                <a:defRPr/>
              </a:pPr>
              <a:t>84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76762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85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708533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86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788095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87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450641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88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365940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89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225924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90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416361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91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9333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762158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92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184395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93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78306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94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139005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95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035861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96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836398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97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418904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98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5617661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4850" y="922338"/>
            <a:ext cx="5905500" cy="33226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1147" y="4567237"/>
            <a:ext cx="5057987" cy="36887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650541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100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14774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5CEE3AE-188C-4664-BDD2-03CAB46821EF}" type="slidenum">
              <a:rPr lang="en-US" altLang="en-US" smtClean="0"/>
              <a:pPr>
                <a:defRPr/>
              </a:pPr>
              <a:t>101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5636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670"/>
            <a:ext cx="12192000" cy="13271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3" y="1218977"/>
            <a:ext cx="8799444" cy="3901440"/>
          </a:xfrm>
          <a:prstGeom prst="rect">
            <a:avLst/>
          </a:prstGeom>
          <a:solidFill>
            <a:srgbClr val="CF2124"/>
          </a:solidFill>
          <a:ln>
            <a:solidFill>
              <a:srgbClr val="CF21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503" y="3697339"/>
            <a:ext cx="6966440" cy="11128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" y="5056020"/>
            <a:ext cx="8799444" cy="86815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2" y="5056019"/>
            <a:ext cx="8799444" cy="86815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4456" y="1875512"/>
            <a:ext cx="6970533" cy="1219200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5080552"/>
            <a:ext cx="8802624" cy="79733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56787EA-F767-4F5D-AA83-9CCF6493A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8313" y="6265305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A49E10D-0C55-4EE8-8B05-F8E503430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8CCB8F3-D5AF-49A3-BF10-6E173C452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970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7670"/>
            <a:ext cx="12192000" cy="1228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0" y="-17670"/>
            <a:ext cx="12192000" cy="14716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 rot="16200000">
            <a:off x="-2828541" y="2810564"/>
            <a:ext cx="6876288" cy="1219200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 rot="16200000">
            <a:off x="-2255517" y="2278380"/>
            <a:ext cx="57302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51815" y="6132291"/>
            <a:ext cx="315576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 rot="5400000">
            <a:off x="-2179072" y="3380298"/>
            <a:ext cx="6876288" cy="79733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5120C7B-768B-4F13-B4C5-5F56DECE6F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8313" y="6265305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07531C0-7305-411A-9B62-A4CBB7406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90082F9-85AD-4CE8-B166-F55292795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93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F9BB2A1-7016-4435-A37E-6020498CC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8313" y="6264275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ACB17CA-ACBC-4EC3-9986-4FCA514D2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42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3F925DB-B80B-4595-BE4D-4BFDD3FF4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3" y="6264275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349023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670"/>
            <a:ext cx="12192000" cy="13271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2" y="1752600"/>
            <a:ext cx="12191997" cy="1524000"/>
          </a:xfrm>
          <a:prstGeom prst="rect">
            <a:avLst/>
          </a:prstGeom>
          <a:solidFill>
            <a:srgbClr val="CF2124"/>
          </a:solidFill>
          <a:ln>
            <a:solidFill>
              <a:srgbClr val="CF21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6502" y="3697339"/>
            <a:ext cx="10284897" cy="11128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Section subtitle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914456" y="1875512"/>
            <a:ext cx="10286944" cy="1219200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0FBC534-17C0-4222-AADE-7C7F790884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8313" y="6265305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6D7AF6E-738D-4097-8AA1-592F35F87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B0EE7E-6ABF-45F2-862B-59DFDDA07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7188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4pPr marL="1944688" indent="-227013">
              <a:defRPr/>
            </a:lvl4pPr>
            <a:lvl5pPr marL="2397125" indent="-227013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68F04D3-F2AA-4F91-9F74-C5FDD07502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8313" y="6265305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6DF2A84-E76E-4483-9306-111AA8300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404D62A-D439-458E-8781-2781A3272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9906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76C80-3929-4771-A23C-9F9CC74EC15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282700" y="1754188"/>
            <a:ext cx="4663440" cy="4022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396039" y="1754188"/>
            <a:ext cx="4663440" cy="4022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39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800" userDrawn="1">
          <p15:clr>
            <a:srgbClr val="FBAE40"/>
          </p15:clr>
        </p15:guide>
        <p15:guide id="8" pos="6944" userDrawn="1">
          <p15:clr>
            <a:srgbClr val="FBAE40"/>
          </p15:clr>
        </p15:guide>
        <p15:guide id="9" orient="horz" pos="828" userDrawn="1">
          <p15:clr>
            <a:srgbClr val="FBAE40"/>
          </p15:clr>
        </p15:guide>
        <p15:guide id="10" pos="1067" userDrawn="1">
          <p15:clr>
            <a:srgbClr val="FBAE40"/>
          </p15:clr>
        </p15:guide>
        <p15:guide id="11" pos="925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0000" y="1535114"/>
            <a:ext cx="4663440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8616" y="1535114"/>
            <a:ext cx="4663440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3A8DBD-CFCB-446C-B8A6-1CA89989616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70001" y="2174876"/>
            <a:ext cx="4664075" cy="377983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408616" y="2174876"/>
            <a:ext cx="4663440" cy="377983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189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38205" y="4114800"/>
            <a:ext cx="10492873" cy="18288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38205" y="1752600"/>
            <a:ext cx="10492873" cy="22177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89C4C11-F6BF-449E-B432-1002EDEA9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8313" y="6265305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1D1D2E6-12E6-4DB9-BE31-DE2C0B6BC0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B8A865-8A0B-4AA8-A5A9-D1D8E1169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993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761434"/>
            <a:ext cx="9753600" cy="22212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278467" y="4108451"/>
            <a:ext cx="9753600" cy="17801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5D499AE-4EEA-4594-97DD-7EC11FC872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8313" y="6265305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BEDC7F6-C174-40B2-A62D-58DA8665C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3B1A9BA-CD5B-479A-84ED-B52CBCAB8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0111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E3000-1FE7-4597-BE23-A1AC10F0DE0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56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800" userDrawn="1">
          <p15:clr>
            <a:srgbClr val="FBAE40"/>
          </p15:clr>
        </p15:guide>
        <p15:guide id="8" pos="6944" userDrawn="1">
          <p15:clr>
            <a:srgbClr val="FBAE40"/>
          </p15:clr>
        </p15:guide>
        <p15:guide id="9" orient="horz" pos="828" userDrawn="1">
          <p15:clr>
            <a:srgbClr val="FBAE40"/>
          </p15:clr>
        </p15:guide>
        <p15:guide id="10" pos="1067" userDrawn="1">
          <p15:clr>
            <a:srgbClr val="FBAE40"/>
          </p15:clr>
        </p15:guide>
        <p15:guide id="11" pos="925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12D7E6-FB69-44F1-8A56-928FF0B4A47C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-17670"/>
            <a:ext cx="12192000" cy="1228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0" y="-17670"/>
            <a:ext cx="12192000" cy="15258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63863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8313" y="6265305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1278833" y="1761433"/>
            <a:ext cx="97536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9265"/>
            <a:ext cx="12192000" cy="1219200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3" y="28835"/>
            <a:ext cx="97513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0164" y="431029"/>
            <a:ext cx="315576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410164" y="431029"/>
            <a:ext cx="315576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/>
          <p:cNvSpPr/>
          <p:nvPr/>
        </p:nvSpPr>
        <p:spPr>
          <a:xfrm>
            <a:off x="0" y="1182571"/>
            <a:ext cx="12192000" cy="79733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9597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516" r:id="rId2"/>
    <p:sldLayoutId id="2147484495" r:id="rId3"/>
    <p:sldLayoutId id="2147484496" r:id="rId4"/>
    <p:sldLayoutId id="2147484497" r:id="rId5"/>
    <p:sldLayoutId id="2147484517" r:id="rId6"/>
    <p:sldLayoutId id="2147484498" r:id="rId7"/>
    <p:sldLayoutId id="2147484499" r:id="rId8"/>
    <p:sldLayoutId id="2147484500" r:id="rId9"/>
    <p:sldLayoutId id="2147484501" r:id="rId10"/>
    <p:sldLayoutId id="2147484514" r:id="rId11"/>
  </p:sldLayoutIdLst>
  <p:hf hdr="0"/>
  <p:txStyles>
    <p:titleStyle>
      <a:lvl1pPr algn="l" defTabSz="457189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1313" indent="-341313" algn="l" defTabSz="457189" rtl="0" eaLnBrk="1" latinLnBrk="0" hangingPunct="1">
        <a:spcBef>
          <a:spcPts val="1800"/>
        </a:spcBef>
        <a:buClr>
          <a:srgbClr val="CF2124"/>
        </a:buClr>
        <a:buSzPct val="70000"/>
        <a:buFont typeface="Wingdings" panose="05000000000000000000" pitchFamily="2" charset="2"/>
        <a:buChar char="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38138" algn="l" defTabSz="457189" rtl="0" eaLnBrk="1" latinLnBrk="0" hangingPunct="1">
        <a:spcBef>
          <a:spcPts val="900"/>
        </a:spcBef>
        <a:buClr>
          <a:srgbClr val="CF2124"/>
        </a:buClr>
        <a:buSzPct val="110000"/>
        <a:buFont typeface="Calibri" panose="020F0502020204030204" pitchFamily="34" charset="0"/>
        <a:buChar char="─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28750" indent="-285750" algn="l" defTabSz="457189" rtl="0" eaLnBrk="1" latinLnBrk="0" hangingPunct="1">
        <a:spcBef>
          <a:spcPts val="600"/>
        </a:spcBef>
        <a:buClr>
          <a:srgbClr val="55493F"/>
        </a:buClr>
        <a:buSzPct val="110000"/>
        <a:buFont typeface="Arial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1067" userDrawn="1">
          <p15:clr>
            <a:srgbClr val="F26B43"/>
          </p15:clr>
        </p15:guide>
        <p15:guide id="11" orient="horz" pos="1344" userDrawn="1">
          <p15:clr>
            <a:srgbClr val="F26B43"/>
          </p15:clr>
        </p15:guide>
        <p15:guide id="12" pos="683" userDrawn="1">
          <p15:clr>
            <a:srgbClr val="F26B43"/>
          </p15:clr>
        </p15:guide>
        <p15:guide id="13" orient="horz" pos="1056" userDrawn="1">
          <p15:clr>
            <a:srgbClr val="F26B43"/>
          </p15:clr>
        </p15:guide>
        <p15:guide id="14" orient="horz" pos="828" userDrawn="1">
          <p15:clr>
            <a:srgbClr val="F26B43"/>
          </p15:clr>
        </p15:guide>
        <p15:guide id="15" pos="8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3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3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3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3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3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3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3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3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3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8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8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8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8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8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3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3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3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3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1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3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3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3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3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3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3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3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3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3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3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1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3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1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3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9.emf"/><Relationship Id="rId4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3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2.png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11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3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3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5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9.emf"/><Relationship Id="rId4" Type="http://schemas.openxmlformats.org/officeDocument/2006/relationships/image" Target="../media/image137.png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11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9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1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9.emf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9.emf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11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2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3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11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3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8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8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8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8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3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Tara Baker</a:t>
            </a:r>
            <a:endParaRPr lang="en-US" altLang="en-US" dirty="0"/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Single Working Parent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84652C-DBF4-46EC-AAFB-F749B746F9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9493BE-BFB3-4F81-8D2A-1888CEDAB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CE315-D214-4B76-ABC9-68D3C4A29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8696356"/>
      </p:ext>
    </p:extLst>
  </p:cSld>
  <p:clrMapOvr>
    <a:masterClrMapping/>
  </p:clrMapOvr>
  <p:transition spd="slow" advTm="18689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Cost of Keeping Up a Home – Pub 4012 Page B-11</a:t>
            </a:r>
          </a:p>
        </p:txBody>
      </p:sp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405597" y="3949927"/>
            <a:ext cx="4590621" cy="15696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2400" dirty="0">
                <a:solidFill>
                  <a:srgbClr val="FF0000"/>
                </a:solidFill>
                <a:cs typeface="Calibri" panose="020F0502020204030204" pitchFamily="34" charset="0"/>
              </a:rPr>
              <a:t>Rule change – may use rental Fair Market Value (FMV) instead of itemizing; may provide simpler computation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981700" y="4317075"/>
            <a:ext cx="1543050" cy="8580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E3000-1FE7-4597-BE23-A1AC10F0DE04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888" y="1559593"/>
            <a:ext cx="6419850" cy="433387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996218" y="5175095"/>
            <a:ext cx="574812" cy="3113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72574" y="2711799"/>
            <a:ext cx="2914709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Can itemize expenses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996218" y="2933647"/>
            <a:ext cx="946280" cy="841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C28CD9-213A-44ED-BB8B-D74D6D3DC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4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37"/>
    </mc:Choice>
    <mc:Fallback xmlns="">
      <p:transition spd="slow" advTm="60437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100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476488" y="1524000"/>
            <a:ext cx="4829312" cy="44195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Entering Gambling Winnings on W-2G</a:t>
            </a:r>
            <a:br>
              <a:rPr lang="en-US" dirty="0"/>
            </a:br>
            <a:r>
              <a:rPr lang="en-US" sz="2700" dirty="0"/>
              <a:t>Federal Section&gt;Income&gt;Other Income&gt;Gambling Winnings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18956" y="2089666"/>
            <a:ext cx="112274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Payer’s ID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 flipV="1">
            <a:off x="5891144" y="2251793"/>
            <a:ext cx="585856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05600" y="3164572"/>
            <a:ext cx="266066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Payer’s name and address</a:t>
            </a:r>
          </a:p>
        </p:txBody>
      </p:sp>
      <p:sp>
        <p:nvSpPr>
          <p:cNvPr id="11" name="Oval 10"/>
          <p:cNvSpPr/>
          <p:nvPr/>
        </p:nvSpPr>
        <p:spPr>
          <a:xfrm>
            <a:off x="3583457" y="2044590"/>
            <a:ext cx="2307687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52AAD-6DDB-4916-A6F0-DA099F8912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10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87"/>
    </mc:Choice>
    <mc:Fallback xmlns="">
      <p:transition spd="slow" advTm="41587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101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95249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Entering Gambling Winnings on W-2G</a:t>
            </a:r>
            <a:br>
              <a:rPr lang="en-US" dirty="0"/>
            </a:br>
            <a:r>
              <a:rPr lang="en-US" sz="2400" dirty="0"/>
              <a:t>Federal Section&gt;Income&gt;Other Income&gt;Gambling Winnings</a:t>
            </a:r>
            <a:r>
              <a:rPr lang="en-US" dirty="0"/>
              <a:t>   </a:t>
            </a:r>
            <a:endParaRPr lang="en-US" sz="1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895600" y="1676400"/>
            <a:ext cx="5867399" cy="44195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029200" y="2197965"/>
            <a:ext cx="310270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Gambling winnings from Box 1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3657600" y="2392993"/>
            <a:ext cx="1371600" cy="225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03241" y="2877930"/>
            <a:ext cx="3328668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Gambling losses (from taxpayer),</a:t>
            </a:r>
          </a:p>
          <a:p>
            <a:r>
              <a:rPr lang="en-US" b="1" dirty="0">
                <a:solidFill>
                  <a:srgbClr val="FF0000"/>
                </a:solidFill>
              </a:rPr>
              <a:t>up  to amount of winnings;</a:t>
            </a:r>
          </a:p>
          <a:p>
            <a:r>
              <a:rPr lang="en-US" b="1" dirty="0">
                <a:solidFill>
                  <a:srgbClr val="FF0000"/>
                </a:solidFill>
              </a:rPr>
              <a:t>TSO transfers to Schedule A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 flipV="1">
            <a:off x="3733800" y="3073317"/>
            <a:ext cx="1029580" cy="308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37588" y="4114799"/>
            <a:ext cx="262238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Type of wager from Box 3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H="1" flipV="1">
            <a:off x="3845462" y="4299465"/>
            <a:ext cx="917918" cy="53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13802" y="4759513"/>
            <a:ext cx="225106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Date won from Box 2 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H="1" flipV="1">
            <a:off x="5029200" y="4985266"/>
            <a:ext cx="584602" cy="34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86000" y="5488155"/>
            <a:ext cx="89127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NOTE</a:t>
            </a:r>
          </a:p>
        </p:txBody>
      </p:sp>
      <p:sp>
        <p:nvSpPr>
          <p:cNvPr id="17" name="Oval 16"/>
          <p:cNvSpPr/>
          <p:nvPr/>
        </p:nvSpPr>
        <p:spPr>
          <a:xfrm>
            <a:off x="2895600" y="2197965"/>
            <a:ext cx="685800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flipH="1">
            <a:off x="2897930" y="2877930"/>
            <a:ext cx="683470" cy="3224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982135" y="4114799"/>
            <a:ext cx="599265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929248" y="4759513"/>
            <a:ext cx="209995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D775F-8C06-4C0B-A042-F421AEF208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8433A-A28C-49CB-AD0D-7F74DA0FEBDA}"/>
              </a:ext>
            </a:extLst>
          </p:cNvPr>
          <p:cNvSpPr txBox="1"/>
          <p:nvPr/>
        </p:nvSpPr>
        <p:spPr>
          <a:xfrm>
            <a:off x="9753600" y="685800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335705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70"/>
    </mc:Choice>
    <mc:Fallback xmlns="">
      <p:transition spd="slow" advTm="8617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400" dirty="0"/>
              <a:t>Federal Section&gt;Income&gt;Other Income&gt;Gambling Winnings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13841"/>
            <a:ext cx="9753600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gambling winnings into TSO (Step 5)</a:t>
            </a:r>
          </a:p>
          <a:p>
            <a:pPr lvl="1"/>
            <a:r>
              <a:rPr lang="en-US" dirty="0"/>
              <a:t>NJ net gambling winnings are noted on NJ Checklist but are not entered into TSO until we reach State section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5984B-FBB2-40A5-BAB7-30BA64B720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5438"/>
      </p:ext>
    </p:extLst>
  </p:cSld>
  <p:clrMapOvr>
    <a:masterClrMapping/>
  </p:clrMapOvr>
  <p:transition advTm="40878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452181" y="1684267"/>
            <a:ext cx="7909414" cy="4662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103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Gambling Winnings on Schedule 1, Part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02532" y="5480639"/>
            <a:ext cx="200888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Gambling winnings</a:t>
            </a:r>
          </a:p>
        </p:txBody>
      </p:sp>
      <p:cxnSp>
        <p:nvCxnSpPr>
          <p:cNvPr id="8" name="Straight Arrow Connector 7"/>
          <p:cNvCxnSpPr>
            <a:cxnSpLocks/>
            <a:stCxn id="7" idx="1"/>
          </p:cNvCxnSpPr>
          <p:nvPr/>
        </p:nvCxnSpPr>
        <p:spPr>
          <a:xfrm flipH="1">
            <a:off x="9314678" y="5665305"/>
            <a:ext cx="387854" cy="2120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704620" y="5938565"/>
            <a:ext cx="222714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of all Additional</a:t>
            </a:r>
          </a:p>
          <a:p>
            <a:r>
              <a:rPr lang="en-US" b="1" dirty="0">
                <a:solidFill>
                  <a:srgbClr val="FF0000"/>
                </a:solidFill>
              </a:rPr>
              <a:t>Income</a:t>
            </a:r>
          </a:p>
        </p:txBody>
      </p:sp>
      <p:cxnSp>
        <p:nvCxnSpPr>
          <p:cNvPr id="11" name="Straight Arrow Connector 10"/>
          <p:cNvCxnSpPr>
            <a:cxnSpLocks/>
            <a:stCxn id="10" idx="1"/>
          </p:cNvCxnSpPr>
          <p:nvPr/>
        </p:nvCxnSpPr>
        <p:spPr>
          <a:xfrm flipH="1" flipV="1">
            <a:off x="9226896" y="6076826"/>
            <a:ext cx="477724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722662" y="6076826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72000" y="5562600"/>
            <a:ext cx="1981200" cy="37596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765477" y="5795347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886AE-DE80-43A7-8B94-E769A5C384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53"/>
    </mc:Choice>
    <mc:Fallback xmlns="">
      <p:transition spd="slow" advTm="58953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043424" y="1371600"/>
            <a:ext cx="5357664" cy="48005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104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Gambling Winnings on Federal 1040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1600" y="4572000"/>
            <a:ext cx="259080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Transferred from Schedule 1, Part I, total:</a:t>
            </a:r>
          </a:p>
          <a:p>
            <a:r>
              <a:rPr lang="en-US" b="1" dirty="0">
                <a:solidFill>
                  <a:srgbClr val="FF0000"/>
                </a:solidFill>
              </a:rPr>
              <a:t>Alimony + Gambling Winnings</a:t>
            </a:r>
          </a:p>
        </p:txBody>
      </p:sp>
      <p:sp>
        <p:nvSpPr>
          <p:cNvPr id="8" name="Oval 7"/>
          <p:cNvSpPr/>
          <p:nvPr/>
        </p:nvSpPr>
        <p:spPr>
          <a:xfrm>
            <a:off x="7964238" y="5105401"/>
            <a:ext cx="5715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  <a:stCxn id="7" idx="1"/>
            <a:endCxn id="8" idx="6"/>
          </p:cNvCxnSpPr>
          <p:nvPr/>
        </p:nvCxnSpPr>
        <p:spPr>
          <a:xfrm flipH="1">
            <a:off x="8535738" y="5172165"/>
            <a:ext cx="455862" cy="856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23266-AA10-4CD7-803F-2FCCD17E34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59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88"/>
    </mc:Choice>
    <mc:Fallback xmlns="">
      <p:transition spd="slow" advTm="41288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0CAE87B-0CFF-4646-AC0E-94AE84A083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B35E2F-A02F-4661-8BBC-48D4B919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6</a:t>
            </a:r>
            <a:br>
              <a:rPr lang="en-US" dirty="0"/>
            </a:br>
            <a:r>
              <a:rPr lang="en-US" dirty="0"/>
              <a:t>Cancellation Of Debt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AE865-E4EE-4D92-A249-35A96F9945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021F7-97A6-417A-9D24-58B12F402C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A3A-90F0-477F-8DBD-B4B39FEBF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105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11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0"/>
    </mc:Choice>
    <mc:Fallback xmlns="">
      <p:transition spd="slow" advTm="1452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NJ Core Baker TY2019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0BBC-AC8A-41A2-B5A2-A38EDA6883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658105" y="1762125"/>
            <a:ext cx="6996440" cy="402272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Cancellation of Debt - Form 1099-C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35744" y="1359968"/>
            <a:ext cx="476027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Amount of debt canceled (includes any interest)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6934200" y="1729300"/>
            <a:ext cx="403088" cy="7888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172200" y="2518172"/>
            <a:ext cx="838199" cy="27073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85705" y="3108462"/>
            <a:ext cx="409060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Interest already included in Box 2; ignore</a:t>
            </a:r>
          </a:p>
        </p:txBody>
      </p:sp>
      <p:sp>
        <p:nvSpPr>
          <p:cNvPr id="13" name="Oval 12"/>
          <p:cNvSpPr/>
          <p:nvPr/>
        </p:nvSpPr>
        <p:spPr>
          <a:xfrm>
            <a:off x="6305549" y="2885919"/>
            <a:ext cx="704850" cy="22254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cxnSpLocks/>
            <a:stCxn id="12" idx="1"/>
          </p:cNvCxnSpPr>
          <p:nvPr/>
        </p:nvCxnSpPr>
        <p:spPr>
          <a:xfrm flipH="1" flipV="1">
            <a:off x="6841988" y="3108462"/>
            <a:ext cx="443717" cy="184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ED370D-C629-46AD-BAED-0EFCDD4B5A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6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58"/>
    </mc:Choice>
    <mc:Fallback xmlns="">
      <p:transition spd="slow" advTm="82358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Cancellation of debt is in scope for nonbusiness credit card debt only</a:t>
            </a:r>
          </a:p>
          <a:p>
            <a:r>
              <a:rPr lang="en-US" dirty="0"/>
              <a:t>Cancellation of other debt such as mortgage loans, car loans, student loans, or other consumer installment loans is out of scope</a:t>
            </a:r>
          </a:p>
          <a:p>
            <a:r>
              <a:rPr lang="en-US" altLang="en-US" dirty="0"/>
              <a:t>Lenders must issue Form 1099-C if they cancel $600 or more of debt</a:t>
            </a:r>
          </a:p>
          <a:p>
            <a:pPr lvl="1"/>
            <a:r>
              <a:rPr lang="en-US" altLang="en-US" dirty="0"/>
              <a:t>Amount of debt canceled is reported as Other Income</a:t>
            </a:r>
          </a:p>
          <a:p>
            <a:pPr lvl="1"/>
            <a:r>
              <a:rPr lang="en-US" altLang="en-US" dirty="0"/>
              <a:t>Even if no 1099-C issued, taxpayer must still report canceled amount as income</a:t>
            </a:r>
          </a:p>
          <a:p>
            <a:pPr marL="0" indent="0">
              <a:buNone/>
            </a:pPr>
            <a:endParaRPr lang="en-US" alt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Cancellation of Debt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107</a:t>
            </a:fld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0C034-BCD2-4B6F-969A-B001412211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3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03"/>
    </mc:Choice>
    <mc:Fallback xmlns="">
      <p:transition spd="slow" advTm="94903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ontent Placeholder 2"/>
          <p:cNvSpPr>
            <a:spLocks noGrp="1"/>
          </p:cNvSpPr>
          <p:nvPr>
            <p:ph sz="quarter" idx="12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/>
              <a:t>Taxpayer must be solvent immediately before debt is canceled </a:t>
            </a:r>
          </a:p>
          <a:p>
            <a:pPr lvl="1">
              <a:buClr>
                <a:schemeClr val="accent6">
                  <a:lumMod val="50000"/>
                </a:schemeClr>
              </a:buClr>
              <a:defRPr/>
            </a:pPr>
            <a:r>
              <a:rPr lang="en-US" altLang="en-US" dirty="0"/>
              <a:t>Value of assets exceeds total amount of liabilities</a:t>
            </a:r>
          </a:p>
          <a:p>
            <a:pPr lvl="1">
              <a:buClr>
                <a:schemeClr val="accent6">
                  <a:lumMod val="50000"/>
                </a:schemeClr>
              </a:buClr>
              <a:defRPr/>
            </a:pPr>
            <a:r>
              <a:rPr lang="en-US" altLang="en-US" dirty="0"/>
              <a:t>If insolvent or bankrupt, out of scope</a:t>
            </a:r>
          </a:p>
          <a:p>
            <a:pPr lvl="1">
              <a:buClr>
                <a:schemeClr val="accent6">
                  <a:lumMod val="50000"/>
                </a:schemeClr>
              </a:buClr>
              <a:defRPr/>
            </a:pPr>
            <a:r>
              <a:rPr lang="en-US" dirty="0"/>
              <a:t>Review the Screening Sheet on Pub 4012 Page D-59 </a:t>
            </a:r>
            <a:endParaRPr lang="en-US" altLang="en-US" dirty="0"/>
          </a:p>
          <a:p>
            <a:pPr marL="0" indent="0">
              <a:buNone/>
              <a:defRPr/>
            </a:pPr>
            <a:endParaRPr lang="en-US" altLang="en-US" dirty="0"/>
          </a:p>
        </p:txBody>
      </p:sp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Cancellation of Debt                                       </a:t>
            </a:r>
            <a:endParaRPr lang="en-US" alt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108</a:t>
            </a:fld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092CEB-486E-49F1-833E-A8B6581DE3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4BD863-510D-43FF-95C6-5CB74A00BCB8}"/>
              </a:ext>
            </a:extLst>
          </p:cNvPr>
          <p:cNvSpPr txBox="1"/>
          <p:nvPr/>
        </p:nvSpPr>
        <p:spPr>
          <a:xfrm>
            <a:off x="9829800" y="600335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367460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50"/>
    </mc:Choice>
    <mc:Fallback xmlns="">
      <p:transition spd="slow" advTm="5695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109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NJ does not tax cancellation of credit card debt</a:t>
            </a:r>
          </a:p>
          <a:p>
            <a:pPr lvl="1"/>
            <a:r>
              <a:rPr lang="en-US" dirty="0"/>
              <a:t>TSO handles automatically</a:t>
            </a:r>
          </a:p>
          <a:p>
            <a:pPr lvl="1"/>
            <a:r>
              <a:rPr lang="en-US" dirty="0"/>
              <a:t>No NJ Checklist entry needed</a:t>
            </a:r>
          </a:p>
          <a:p>
            <a:pPr lvl="1"/>
            <a:r>
              <a:rPr lang="en-US" dirty="0"/>
              <a:t>Refer to NJ Special Handling document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Cancellation of Debt on NJ Return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A2B8EF-4648-49CB-894B-64912AF195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90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25"/>
    </mc:Choice>
    <mc:Fallback xmlns="">
      <p:transition spd="slow" advTm="3122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 dirty="0"/>
              <a:t>Key advantages</a:t>
            </a:r>
          </a:p>
          <a:p>
            <a:pPr lvl="1"/>
            <a:r>
              <a:rPr lang="en-US" altLang="en-US" dirty="0"/>
              <a:t>Higher standard deduction than Single or MFS</a:t>
            </a:r>
          </a:p>
          <a:p>
            <a:pPr lvl="1"/>
            <a:r>
              <a:rPr lang="en-US" altLang="en-US" dirty="0"/>
              <a:t>Advantageous tax rate structure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Filing Status: </a:t>
            </a:r>
            <a:r>
              <a:rPr lang="en-US" altLang="en-US" dirty="0"/>
              <a:t>Head of Household - Advantages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EA80A-1BA8-4F7D-82C9-C7DCC0E044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531628"/>
      </p:ext>
    </p:extLst>
  </p:cSld>
  <p:clrMapOvr>
    <a:masterClrMapping/>
  </p:clrMapOvr>
  <p:transition spd="slow" advTm="76803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110</a:t>
            </a:fld>
            <a:endParaRPr lang="en-US" alt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590800" y="1738297"/>
            <a:ext cx="5544895" cy="42053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Entering Cancellation of Debt</a:t>
            </a:r>
            <a:br>
              <a:rPr lang="en-US" dirty="0"/>
            </a:br>
            <a:r>
              <a:rPr lang="en-US" sz="2700" dirty="0"/>
              <a:t>Federal Section&gt;Income&gt;Less Common Income&gt;Cancellation of Debt Form 1099-C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51114" y="3103804"/>
            <a:ext cx="170303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Creditor’s name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 flipV="1">
            <a:off x="4727077" y="3284308"/>
            <a:ext cx="1024037" cy="132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57800" y="3827329"/>
            <a:ext cx="212577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Creditor’s Federal ID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4267200" y="4011995"/>
            <a:ext cx="990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60402" y="4519180"/>
            <a:ext cx="259603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Amount of debt canceled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 flipV="1">
            <a:off x="3193926" y="4726384"/>
            <a:ext cx="1471165" cy="126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514600" y="3767468"/>
            <a:ext cx="1752600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660525" y="4519180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D771C-D876-453C-9B0C-4C90C92EBB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79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80"/>
    </mc:Choice>
    <mc:Fallback xmlns="">
      <p:transition spd="slow" advTm="3758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111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cancellation of debt into TSO (Step 6)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400" dirty="0"/>
              <a:t>Federal Section&gt;Income&gt;Less Common Income&gt;Cancellation of Debt Form 1099-C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FB293-AD2A-4818-A8F1-752DEA98C2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52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81"/>
    </mc:Choice>
    <mc:Fallback xmlns="">
      <p:transition spd="slow" advTm="28481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112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615321" y="1447800"/>
            <a:ext cx="7681079" cy="49022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Cancellation of Debt on Schedule 1, Part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02532" y="5284819"/>
            <a:ext cx="220303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Gambling winnings +</a:t>
            </a:r>
          </a:p>
          <a:p>
            <a:r>
              <a:rPr lang="en-US" b="1" dirty="0">
                <a:solidFill>
                  <a:srgbClr val="FF0000"/>
                </a:solidFill>
              </a:rPr>
              <a:t>cancellation of debt</a:t>
            </a:r>
          </a:p>
        </p:txBody>
      </p:sp>
      <p:cxnSp>
        <p:nvCxnSpPr>
          <p:cNvPr id="8" name="Straight Arrow Connector 7"/>
          <p:cNvCxnSpPr>
            <a:cxnSpLocks/>
            <a:stCxn id="7" idx="1"/>
          </p:cNvCxnSpPr>
          <p:nvPr/>
        </p:nvCxnSpPr>
        <p:spPr>
          <a:xfrm flipH="1">
            <a:off x="9314678" y="5665305"/>
            <a:ext cx="387854" cy="2120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704620" y="5938565"/>
            <a:ext cx="222714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of all Additional</a:t>
            </a:r>
          </a:p>
          <a:p>
            <a:r>
              <a:rPr lang="en-US" b="1" dirty="0">
                <a:solidFill>
                  <a:srgbClr val="FF0000"/>
                </a:solidFill>
              </a:rPr>
              <a:t>Income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 flipV="1">
            <a:off x="9225852" y="6158809"/>
            <a:ext cx="477724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722662" y="6076826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72000" y="5562600"/>
            <a:ext cx="1981200" cy="37596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765477" y="5795347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5257800"/>
            <a:ext cx="149393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See next slide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6096000" y="5388237"/>
            <a:ext cx="457200" cy="174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5494C-0358-48C5-855C-CDFAA52CF6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10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83"/>
    </mc:Choice>
    <mc:Fallback xmlns="">
      <p:transition spd="slow" advTm="91583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113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945640" y="2286000"/>
            <a:ext cx="7960360" cy="3240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Statement for Other Income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0CF08-8EBC-454B-A9B9-6CA3EA190A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4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03"/>
    </mc:Choice>
    <mc:Fallback xmlns="">
      <p:transition spd="slow" advTm="18503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114</a:t>
            </a:fld>
            <a:endParaRPr lang="en-US" alt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895600" y="1366689"/>
            <a:ext cx="5511880" cy="48817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Cancellation of Debt on Federal 1040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40143" y="4596222"/>
            <a:ext cx="2590800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Transferred from Schedule 1, Part I, total:</a:t>
            </a:r>
          </a:p>
          <a:p>
            <a:r>
              <a:rPr lang="en-US" b="1" dirty="0">
                <a:solidFill>
                  <a:srgbClr val="FF0000"/>
                </a:solidFill>
              </a:rPr>
              <a:t>Alimony</a:t>
            </a:r>
          </a:p>
          <a:p>
            <a:r>
              <a:rPr lang="en-US" b="1" dirty="0">
                <a:solidFill>
                  <a:srgbClr val="FF0000"/>
                </a:solidFill>
              </a:rPr>
              <a:t>Gambling winnings</a:t>
            </a:r>
          </a:p>
          <a:p>
            <a:r>
              <a:rPr lang="en-US" b="1" dirty="0">
                <a:solidFill>
                  <a:srgbClr val="FF0000"/>
                </a:solidFill>
              </a:rPr>
              <a:t>Cancellation of debt</a:t>
            </a:r>
          </a:p>
        </p:txBody>
      </p:sp>
      <p:sp>
        <p:nvSpPr>
          <p:cNvPr id="8" name="Oval 7"/>
          <p:cNvSpPr/>
          <p:nvPr/>
        </p:nvSpPr>
        <p:spPr>
          <a:xfrm>
            <a:off x="7978149" y="5201635"/>
            <a:ext cx="571500" cy="26650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  <a:stCxn id="7" idx="1"/>
          </p:cNvCxnSpPr>
          <p:nvPr/>
        </p:nvCxnSpPr>
        <p:spPr>
          <a:xfrm flipH="1" flipV="1">
            <a:off x="8549649" y="5303404"/>
            <a:ext cx="490494" cy="314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9803" y="3733798"/>
            <a:ext cx="2182033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Since cancellation of</a:t>
            </a:r>
          </a:p>
          <a:p>
            <a:r>
              <a:rPr lang="en-US" b="1" dirty="0">
                <a:solidFill>
                  <a:srgbClr val="FF0000"/>
                </a:solidFill>
              </a:rPr>
              <a:t>debt is not taxable </a:t>
            </a:r>
          </a:p>
          <a:p>
            <a:r>
              <a:rPr lang="en-US" b="1" dirty="0">
                <a:solidFill>
                  <a:srgbClr val="FF0000"/>
                </a:solidFill>
              </a:rPr>
              <a:t>for NJ, it does not</a:t>
            </a:r>
          </a:p>
          <a:p>
            <a:r>
              <a:rPr lang="en-US" b="1" dirty="0">
                <a:solidFill>
                  <a:srgbClr val="FF0000"/>
                </a:solidFill>
              </a:rPr>
              <a:t>appear on NJ 1040</a:t>
            </a:r>
          </a:p>
          <a:p>
            <a:r>
              <a:rPr lang="en-US" b="1" dirty="0">
                <a:solidFill>
                  <a:srgbClr val="FF0000"/>
                </a:solidFill>
              </a:rPr>
              <a:t>at all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7002FDC-3ADC-4E27-96D5-441EB6002E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48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77"/>
    </mc:Choice>
    <mc:Fallback xmlns="">
      <p:transition spd="slow" advTm="43777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cs typeface="Calibri"/>
              </a:rPr>
              <a:t>Tara Baker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Deductions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094EE4-9BDA-49BF-8024-397D8160CC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2FB9D8-046E-4DF1-8710-32A3AEFD1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D11F7D-9C5D-492C-B8F3-36B7636CA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1834962"/>
      </p:ext>
    </p:extLst>
  </p:cSld>
  <p:clrMapOvr>
    <a:masterClrMapping/>
  </p:clrMapOvr>
  <p:transition spd="slow" advTm="15628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9010650" y="5686425"/>
            <a:ext cx="334566" cy="19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itchFamily="34" charset="0"/>
              <a:buChar char="●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0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1pPr>
            <a:lvl2pPr marL="639763" indent="-293688">
              <a:spcBef>
                <a:spcPts val="500"/>
              </a:spcBef>
              <a:buClr>
                <a:srgbClr val="984807"/>
              </a:buClr>
              <a:buFont typeface="Calibri" pitchFamily="34" charset="0"/>
              <a:buChar char="−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2pPr>
            <a:lvl3pPr marL="1004888" indent="-258763">
              <a:spcBef>
                <a:spcPts val="500"/>
              </a:spcBef>
              <a:buClr>
                <a:srgbClr val="215968"/>
              </a:buClr>
              <a:buSzPct val="120000"/>
              <a:buFont typeface="Calibri" pitchFamily="34" charset="0"/>
              <a:buChar char="▪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3pPr>
            <a:lvl4pPr marL="1279525" indent="-249238">
              <a:spcBef>
                <a:spcPts val="5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4pPr>
            <a:lvl5pPr marL="1554163">
              <a:spcBef>
                <a:spcPts val="50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5pPr>
            <a:lvl6pPr marL="2011363" indent="-228600" defTabSz="4572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6pPr>
            <a:lvl7pPr marL="2468563" indent="-228600" defTabSz="4572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7pPr>
            <a:lvl8pPr marL="2925763" indent="-228600" defTabSz="4572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8pPr>
            <a:lvl9pPr marL="3382963" indent="-228600" defTabSz="457200" eaLnBrk="0" fontAlgn="base" hangingPunct="0"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100000"/>
              <a:buFontTx/>
              <a:buNone/>
            </a:pPr>
            <a:fld id="{CA9DEDEF-6F69-414D-8022-B8728DDD1708}" type="slidenum">
              <a:rPr lang="en-US" altLang="en-US" sz="825" b="0">
                <a:solidFill>
                  <a:srgbClr val="B9C1C2"/>
                </a:solidFill>
                <a:ea typeface="SimSun" pitchFamily="2" charset="-122"/>
                <a:cs typeface="Arial" charset="0"/>
              </a:rPr>
              <a:pPr algn="ctr" eaLnBrk="1" hangingPunct="1">
                <a:spcBef>
                  <a:spcPct val="0"/>
                </a:spcBef>
                <a:buClrTx/>
                <a:buSzPct val="100000"/>
                <a:buFontTx/>
                <a:buNone/>
              </a:pPr>
              <a:t>116</a:t>
            </a:fld>
            <a:endParaRPr lang="en-US" altLang="en-US" sz="825" b="0" dirty="0">
              <a:solidFill>
                <a:srgbClr val="B9C1C2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6E97F27F-78FB-46D3-BA67-317616989FD7}" type="slidenum">
              <a:rPr lang="en-US" altLang="en-US" smtClean="0"/>
              <a:pPr>
                <a:defRPr/>
              </a:pPr>
              <a:t>116</a:t>
            </a:fld>
            <a:endParaRPr lang="en-US" altLang="en-US" dirty="0"/>
          </a:p>
        </p:txBody>
      </p:sp>
      <p:sp>
        <p:nvSpPr>
          <p:cNvPr id="512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Standard Deduction – Pub 4012 Page F-1</a:t>
            </a:r>
          </a:p>
        </p:txBody>
      </p:sp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88AFE544-4183-4AC0-A2BA-890194F0177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/>
          <a:srcRect b="52951"/>
          <a:stretch/>
        </p:blipFill>
        <p:spPr>
          <a:xfrm>
            <a:off x="1006315" y="1360244"/>
            <a:ext cx="9204485" cy="3897556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015527" y="5653762"/>
            <a:ext cx="383124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Standard Deduction for HOH</a:t>
            </a:r>
          </a:p>
        </p:txBody>
      </p:sp>
      <p:sp>
        <p:nvSpPr>
          <p:cNvPr id="9" name="Oval 8"/>
          <p:cNvSpPr/>
          <p:nvPr/>
        </p:nvSpPr>
        <p:spPr>
          <a:xfrm>
            <a:off x="8153400" y="3962400"/>
            <a:ext cx="838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8153400" y="4267200"/>
            <a:ext cx="457200" cy="13865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77AF26-DD5B-4C88-BC15-E382EF61F5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139497"/>
      </p:ext>
    </p:extLst>
  </p:cSld>
  <p:clrMapOvr>
    <a:masterClrMapping/>
  </p:clrMapOvr>
  <p:transition spd="slow" advTm="37754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6E97F27F-78FB-46D3-BA67-317616989FD7}" type="slidenum">
              <a:rPr lang="en-US" altLang="en-US" smtClean="0"/>
              <a:pPr>
                <a:defRPr/>
              </a:pPr>
              <a:t>117</a:t>
            </a:fld>
            <a:endParaRPr lang="en-US" alt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200400" y="1359021"/>
            <a:ext cx="5486400" cy="4972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123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Itemized Deductions – Pub 4012 Page F-5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A10655-FE42-49A3-B114-556DAB013B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644230"/>
      </p:ext>
    </p:extLst>
  </p:cSld>
  <p:clrMapOvr>
    <a:masterClrMapping/>
  </p:clrMapOvr>
  <p:transition spd="slow" advTm="21879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118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Which itemized deductions can Baker claim?</a:t>
            </a:r>
          </a:p>
          <a:p>
            <a:pPr lvl="1"/>
            <a:r>
              <a:rPr lang="en-US" dirty="0"/>
              <a:t>Medical expenses</a:t>
            </a:r>
          </a:p>
          <a:p>
            <a:pPr lvl="1"/>
            <a:r>
              <a:rPr lang="en-US" dirty="0"/>
              <a:t>State income taxes</a:t>
            </a:r>
          </a:p>
          <a:p>
            <a:pPr lvl="2"/>
            <a:r>
              <a:rPr lang="en-US" dirty="0"/>
              <a:t>NJ balance due on 2018 return and NJ taxes withheld on W-2</a:t>
            </a:r>
          </a:p>
          <a:p>
            <a:pPr lvl="1"/>
            <a:r>
              <a:rPr lang="en-US" dirty="0"/>
              <a:t>Sales tax</a:t>
            </a:r>
          </a:p>
          <a:p>
            <a:pPr lvl="1"/>
            <a:r>
              <a:rPr lang="en-US" dirty="0"/>
              <a:t>Cash charitable donations</a:t>
            </a:r>
          </a:p>
          <a:p>
            <a:r>
              <a:rPr lang="en-US" dirty="0"/>
              <a:t>Miscellaneous deductions for unreimbursed employee job expenses (such as scrubs and nurse’s license) are no longer available on Schedule A</a:t>
            </a:r>
          </a:p>
          <a:p>
            <a:pPr marL="576262" lvl="1" indent="0">
              <a:buNone/>
            </a:pPr>
            <a:endParaRPr lang="en-US" dirty="0"/>
          </a:p>
          <a:p>
            <a:pPr marL="576262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Itemized Deductions for Baker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8E200B4-315B-40CD-81A8-CE748C76AF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45"/>
    </mc:Choice>
    <mc:Fallback xmlns="">
      <p:transition spd="slow" advTm="103645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F5B2D7C-677B-41AA-93B0-1B95D2C08F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31D1D8-101E-415E-A9EB-BD563300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7a</a:t>
            </a:r>
            <a:br>
              <a:rPr lang="en-US" dirty="0"/>
            </a:br>
            <a:r>
              <a:rPr lang="en-US" dirty="0"/>
              <a:t>Itemized Deductions – Medical Expenses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A420E-ABC8-4427-BF51-F811256F52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396F7-80B5-458C-9E39-A98169B4F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F8D40-2B1B-4686-A944-E15236CAC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11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9"/>
    </mc:Choice>
    <mc:Fallback xmlns="">
      <p:transition spd="slow" advTm="1604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423992" y="1737723"/>
            <a:ext cx="7283268" cy="4038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TSO – Entering Filing Status</a:t>
            </a:r>
            <a:br>
              <a:rPr lang="en-GB" altLang="en-US" dirty="0"/>
            </a:br>
            <a:r>
              <a:rPr lang="en-GB" altLang="en-US" sz="2400" dirty="0"/>
              <a:t>Basic Information&gt;Filing Status</a:t>
            </a:r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050" b="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25021" y="2366701"/>
            <a:ext cx="131747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Filing status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4038600" y="4008847"/>
            <a:ext cx="1114567" cy="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181600" y="3824181"/>
            <a:ext cx="178555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HOH filing status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BCC55-FF70-4FC8-824B-065A32101A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26728"/>
      </p:ext>
    </p:extLst>
  </p:cSld>
  <p:clrMapOvr>
    <a:masterClrMapping/>
  </p:clrMapOvr>
  <p:transition spd="slow" advTm="68542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120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438400" y="1258060"/>
            <a:ext cx="7180090" cy="41586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Entering Medical Expenses on Schedule A</a:t>
            </a:r>
            <a:br>
              <a:rPr lang="en-US" dirty="0"/>
            </a:br>
            <a:r>
              <a:rPr lang="en-US" sz="2700" dirty="0"/>
              <a:t>Federal Section&gt;Deductions&gt;Itemized Deductions&gt;Medical and Dental Expenses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6065" y="2555796"/>
            <a:ext cx="178786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Dental insurance</a:t>
            </a:r>
          </a:p>
        </p:txBody>
      </p:sp>
      <p:cxnSp>
        <p:nvCxnSpPr>
          <p:cNvPr id="8" name="Straight Arrow Connector 7"/>
          <p:cNvCxnSpPr>
            <a:cxnSpLocks/>
            <a:stCxn id="7" idx="1"/>
          </p:cNvCxnSpPr>
          <p:nvPr/>
        </p:nvCxnSpPr>
        <p:spPr>
          <a:xfrm flipH="1" flipV="1">
            <a:off x="3233216" y="2722306"/>
            <a:ext cx="1682849" cy="181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484271" y="2513676"/>
            <a:ext cx="757898" cy="44179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8444" y="4569336"/>
            <a:ext cx="122020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Deductible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6593474" y="4774922"/>
            <a:ext cx="752020" cy="552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flipV="1">
            <a:off x="7337288" y="4635987"/>
            <a:ext cx="731706" cy="44553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14733" y="5050269"/>
            <a:ext cx="210762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Prescription co-pays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7035734" y="5212389"/>
            <a:ext cx="364582" cy="22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337288" y="5059262"/>
            <a:ext cx="717345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47800" y="5481813"/>
            <a:ext cx="9070839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Remember that orthodontic expenses paid using FSA money cannot be claimed on Schedule A, but can be added to NJ medical expenses via NJ Checklist entry into State 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0F157-985A-4D6D-B08E-AD15286F67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47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08"/>
    </mc:Choice>
    <mc:Fallback xmlns="">
      <p:transition spd="slow" advTm="121008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1278833" y="1524000"/>
            <a:ext cx="9753600" cy="42607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itemized deductions into TSO (Step 7A)</a:t>
            </a:r>
          </a:p>
          <a:p>
            <a:r>
              <a:rPr lang="en-US" dirty="0"/>
              <a:t>Check that the Federal refund monitor did not change from the prior step</a:t>
            </a:r>
          </a:p>
          <a:p>
            <a:pPr lvl="1"/>
            <a:r>
              <a:rPr lang="en-US" dirty="0"/>
              <a:t>Baker still claiming the standard deduction</a:t>
            </a:r>
          </a:p>
          <a:p>
            <a:r>
              <a:rPr lang="en-US" dirty="0"/>
              <a:t>Check that the NJ refund monitor did change</a:t>
            </a:r>
          </a:p>
          <a:p>
            <a:pPr lvl="1"/>
            <a:r>
              <a:rPr lang="en-US" dirty="0"/>
              <a:t>Medical expenses entered on Schedule A increased NJ medical expense deduction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594" y="28835"/>
            <a:ext cx="1006060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Federal Section&gt;Deductions&gt;Itemized Deductions&gt;Medical and Dental Expenses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9831F-D253-41CB-830F-F95F7B79F7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6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15"/>
    </mc:Choice>
    <mc:Fallback xmlns="">
      <p:transition spd="slow" advTm="78215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768AE8F-3AC8-4A6A-9927-A5835F35AC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2C4F62-F12A-47BE-80C1-42D5B397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7b</a:t>
            </a:r>
            <a:br>
              <a:rPr lang="en-US" dirty="0"/>
            </a:br>
            <a:r>
              <a:rPr lang="en-US" dirty="0"/>
              <a:t>Itemized Deductions – Taxes Paid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7A070-A810-4D2F-B3F6-9434EF2C5F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26FB6-4DA9-416B-BCA6-27297D676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20A3E-3B7B-43C6-B81D-82CA97439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869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5"/>
    </mc:Choice>
    <mc:Fallback xmlns="">
      <p:transition spd="slow" advTm="11865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123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Taxpayer can claim either State Income Tax Paid or State Sales Tax, whichever is better</a:t>
            </a:r>
          </a:p>
          <a:p>
            <a:pPr lvl="1"/>
            <a:r>
              <a:rPr lang="en-US" dirty="0"/>
              <a:t>Claimed on Schedule A Line 5a</a:t>
            </a:r>
          </a:p>
          <a:p>
            <a:pPr lvl="1"/>
            <a:r>
              <a:rPr lang="en-US" dirty="0"/>
              <a:t>TSO automatically calculates which is best</a:t>
            </a:r>
          </a:p>
          <a:p>
            <a:pPr lvl="1"/>
            <a:r>
              <a:rPr lang="en-US" dirty="0"/>
              <a:t>If Sales Tax is claimed, box will be checked on Line 5a</a:t>
            </a:r>
          </a:p>
          <a:p>
            <a:r>
              <a:rPr lang="en-US" dirty="0"/>
              <a:t>Other state taxes paid (such as property taxes) will be covered in a later lesson</a:t>
            </a:r>
          </a:p>
          <a:p>
            <a:pPr marL="576262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1090612" lvl="2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2" y="28835"/>
            <a:ext cx="101345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State Income Tax Paid/State Sales Tax on Schedule A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9E88B74-75DC-4099-A193-FDB98297D8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1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98"/>
    </mc:Choice>
    <mc:Fallback xmlns="">
      <p:transition spd="slow" advTm="51998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124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NJ income taxes paid are automatically transferred to Schedule A when entered on their appropriate screens</a:t>
            </a:r>
          </a:p>
          <a:p>
            <a:pPr lvl="1"/>
            <a:r>
              <a:rPr lang="en-US" dirty="0"/>
              <a:t>Includes NJ income taxes, NJSUI, NJSDI, NJFLI from W-2</a:t>
            </a:r>
          </a:p>
          <a:p>
            <a:pPr lvl="1"/>
            <a:r>
              <a:rPr lang="en-US" dirty="0"/>
              <a:t>Includes NJ tax withheld on any 1099, W-2G, etc.</a:t>
            </a:r>
          </a:p>
          <a:p>
            <a:r>
              <a:rPr lang="en-US" dirty="0"/>
              <a:t>Balance due with prior year’s NJ return must be manually entered into TSO</a:t>
            </a:r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 Income Tax Paid on Schedule A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5364B7-8CD3-4A58-BE15-930C06B3B9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01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88"/>
    </mc:Choice>
    <mc:Fallback xmlns="">
      <p:transition spd="slow" advTm="131388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125</a:t>
            </a:fld>
            <a:endParaRPr lang="en-US" alt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EF8418D-FCC7-4BEC-BE1F-4067672477B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4940736" y="1343025"/>
            <a:ext cx="4584264" cy="5024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210797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TSO – Manual Entry of State Income Tax Paid on Schedule A </a:t>
            </a:r>
            <a:br>
              <a:rPr lang="en-US" sz="3600" dirty="0"/>
            </a:br>
            <a:r>
              <a:rPr lang="en-US" sz="2700" dirty="0"/>
              <a:t>Federal Section&gt;Deductions&gt;Itemized Deductions&gt;Taxes You Paid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485" y="2313455"/>
            <a:ext cx="3802259" cy="2031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Additional State and Local Income Tax</a:t>
            </a:r>
          </a:p>
          <a:p>
            <a:r>
              <a:rPr lang="en-US" b="1" dirty="0">
                <a:solidFill>
                  <a:srgbClr val="FF0000"/>
                </a:solidFill>
              </a:rPr>
              <a:t>-  Already shows -$56 to subtract </a:t>
            </a:r>
          </a:p>
          <a:p>
            <a:r>
              <a:rPr lang="en-US" b="1" dirty="0">
                <a:solidFill>
                  <a:srgbClr val="FF0000"/>
                </a:solidFill>
              </a:rPr>
              <a:t>   Private Plan disability (from</a:t>
            </a:r>
          </a:p>
          <a:p>
            <a:r>
              <a:rPr lang="en-US" b="1" dirty="0">
                <a:solidFill>
                  <a:srgbClr val="FF0000"/>
                </a:solidFill>
              </a:rPr>
              <a:t>   Step 1)</a:t>
            </a:r>
          </a:p>
          <a:p>
            <a:r>
              <a:rPr lang="en-US" b="1" dirty="0">
                <a:solidFill>
                  <a:srgbClr val="FF0000"/>
                </a:solidFill>
              </a:rPr>
              <a:t>-  Now add +$165 for balance due</a:t>
            </a:r>
          </a:p>
          <a:p>
            <a:r>
              <a:rPr lang="en-US" b="1" dirty="0">
                <a:solidFill>
                  <a:srgbClr val="FF0000"/>
                </a:solidFill>
              </a:rPr>
              <a:t>    with prior year NJ return</a:t>
            </a:r>
          </a:p>
          <a:p>
            <a:r>
              <a:rPr lang="en-US" b="1" dirty="0">
                <a:solidFill>
                  <a:srgbClr val="FF0000"/>
                </a:solidFill>
              </a:rPr>
              <a:t>-  Final amount will be +$109 </a:t>
            </a:r>
          </a:p>
        </p:txBody>
      </p:sp>
      <p:sp>
        <p:nvSpPr>
          <p:cNvPr id="8" name="Oval 7"/>
          <p:cNvSpPr/>
          <p:nvPr/>
        </p:nvSpPr>
        <p:spPr>
          <a:xfrm>
            <a:off x="4977063" y="5943600"/>
            <a:ext cx="723900" cy="374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6AE18-AEE7-4E24-B61E-927F654B80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23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38"/>
    </mc:Choice>
    <mc:Fallback xmlns="">
      <p:transition spd="slow" advTm="75338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126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NJ Sales Tax deduction is based on income, family size,  sales tax rate, and number of days lived in the state</a:t>
            </a:r>
          </a:p>
          <a:p>
            <a:pPr lvl="1"/>
            <a:r>
              <a:rPr lang="en-US" dirty="0"/>
              <a:t>Uses NJ Sales Tax Tables</a:t>
            </a:r>
          </a:p>
          <a:p>
            <a:r>
              <a:rPr lang="en-US" dirty="0"/>
              <a:t>TSO automatically calculates this deduction based on income already entered</a:t>
            </a:r>
          </a:p>
          <a:p>
            <a:pPr lvl="1"/>
            <a:r>
              <a:rPr lang="en-US" dirty="0"/>
              <a:t>Counselor manually enters zip code and number of days in state on Sales Tax Worksheet</a:t>
            </a:r>
          </a:p>
          <a:p>
            <a:pPr lvl="1"/>
            <a:r>
              <a:rPr lang="en-US" dirty="0"/>
              <a:t>If large item (cars, plane, boats, materials to build/renovate home) were purchased, sales tax on those items can be added to table amount</a:t>
            </a:r>
          </a:p>
          <a:p>
            <a:pPr lvl="1"/>
            <a:r>
              <a:rPr lang="en-US" dirty="0"/>
              <a:t>If taxpayer has a large amount of nontaxable income, that can be added to income to determine deduction</a:t>
            </a:r>
          </a:p>
          <a:p>
            <a:pPr lvl="2"/>
            <a:r>
              <a:rPr lang="en-US" dirty="0"/>
              <a:t>Use NJ Sales Tax tool on TP4F Preparer page to calculate income to use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 Sales Tax on Schedule A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BCC5AA-B79A-47D8-AE42-6C8C5572BD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60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82"/>
    </mc:Choice>
    <mc:Fallback xmlns="">
      <p:transition spd="slow" advTm="240082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127</a:t>
            </a:fld>
            <a:endParaRPr lang="en-US" alt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590800" y="1326979"/>
            <a:ext cx="4310410" cy="4009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Entering Sales Tax on Schedule A</a:t>
            </a:r>
            <a:br>
              <a:rPr lang="en-US" dirty="0"/>
            </a:br>
            <a:r>
              <a:rPr lang="en-US" sz="2700" dirty="0"/>
              <a:t>Federal Section&gt;Deductions&gt;Itemized Deductions&gt;Taxes you Paid&gt;</a:t>
            </a:r>
            <a:br>
              <a:rPr lang="en-US" sz="2700" dirty="0"/>
            </a:br>
            <a:r>
              <a:rPr lang="en-US" sz="2700" dirty="0"/>
              <a:t>Sales Tax Worksheet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5443809"/>
            <a:ext cx="6335009" cy="6521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343400" y="2514600"/>
            <a:ext cx="98501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Zip code</a:t>
            </a:r>
          </a:p>
        </p:txBody>
      </p:sp>
      <p:sp>
        <p:nvSpPr>
          <p:cNvPr id="11" name="Oval 10"/>
          <p:cNvSpPr/>
          <p:nvPr/>
        </p:nvSpPr>
        <p:spPr>
          <a:xfrm>
            <a:off x="2509910" y="2556048"/>
            <a:ext cx="766690" cy="32788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 flipV="1">
            <a:off x="3276600" y="2719990"/>
            <a:ext cx="1066800" cy="386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068199" y="3123156"/>
            <a:ext cx="328077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Number of days lived in zip code</a:t>
            </a:r>
          </a:p>
        </p:txBody>
      </p:sp>
      <p:sp>
        <p:nvSpPr>
          <p:cNvPr id="15" name="Oval 14"/>
          <p:cNvSpPr/>
          <p:nvPr/>
        </p:nvSpPr>
        <p:spPr>
          <a:xfrm>
            <a:off x="2533356" y="3132935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H="1" flipV="1">
            <a:off x="3123613" y="3276152"/>
            <a:ext cx="934037" cy="316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85138" y="5511219"/>
            <a:ext cx="5949462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Sales tax paid on large items (car, plane, boat, building materials); TSO adds to Sales Tax Tables amount</a:t>
            </a:r>
          </a:p>
        </p:txBody>
      </p:sp>
      <p:sp>
        <p:nvSpPr>
          <p:cNvPr id="19" name="Oval 18"/>
          <p:cNvSpPr/>
          <p:nvPr/>
        </p:nvSpPr>
        <p:spPr>
          <a:xfrm>
            <a:off x="2904988" y="5721697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>
          <a:xfrm flipH="1">
            <a:off x="3586094" y="5851390"/>
            <a:ext cx="599044" cy="135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80315" y="2625927"/>
            <a:ext cx="3710311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TSO uses both to determine sales tax</a:t>
            </a:r>
          </a:p>
          <a:p>
            <a:r>
              <a:rPr lang="en-US" b="1" dirty="0">
                <a:solidFill>
                  <a:srgbClr val="FF0000"/>
                </a:solidFill>
              </a:rPr>
              <a:t>deduction</a:t>
            </a:r>
          </a:p>
        </p:txBody>
      </p:sp>
      <p:sp>
        <p:nvSpPr>
          <p:cNvPr id="6" name="Right Brace 5"/>
          <p:cNvSpPr/>
          <p:nvPr/>
        </p:nvSpPr>
        <p:spPr>
          <a:xfrm>
            <a:off x="7359518" y="2362200"/>
            <a:ext cx="271356" cy="113028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97" y="4114800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34966B7-A44D-4CE2-AA29-B75DBD19AB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7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42"/>
    </mc:Choice>
    <mc:Fallback xmlns="">
      <p:transition spd="slow" advTm="74642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128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itemized deductions into TSO (Step 7B)</a:t>
            </a:r>
          </a:p>
          <a:p>
            <a:r>
              <a:rPr lang="en-US" dirty="0"/>
              <a:t>Check that the Federal refund monitor did not change from the prior step</a:t>
            </a:r>
          </a:p>
          <a:p>
            <a:pPr lvl="1"/>
            <a:r>
              <a:rPr lang="en-US" dirty="0"/>
              <a:t>Baker still claiming the standard deduction</a:t>
            </a:r>
          </a:p>
          <a:p>
            <a:r>
              <a:rPr lang="en-US" dirty="0"/>
              <a:t>Check that the NJ refund monitor did not change from the prior step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400" dirty="0"/>
              <a:t>Federal Section&gt;Deductions&gt;Itemized Deductions&gt;Taxes You Paid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982B6-A3B7-459E-96B9-08F14C64FB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38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92"/>
    </mc:Choice>
    <mc:Fallback xmlns="">
      <p:transition spd="slow" advTm="52792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D07813C-41FF-4001-9AAF-88066FFC2F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273FD3-70D4-4071-BC58-B4BED3AD6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109" y="1875512"/>
            <a:ext cx="11315638" cy="1219200"/>
          </a:xfrm>
        </p:spPr>
        <p:txBody>
          <a:bodyPr/>
          <a:lstStyle/>
          <a:p>
            <a:pPr marL="0" indent="0"/>
            <a:r>
              <a:rPr lang="en-US" dirty="0"/>
              <a:t>Scenario Step 7c</a:t>
            </a:r>
            <a:br>
              <a:rPr lang="en-US" dirty="0"/>
            </a:br>
            <a:r>
              <a:rPr lang="en-US" dirty="0"/>
              <a:t>Itemized Deductions – Charitable Contributions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BB0E9-0A54-43AE-B9CD-0EE85AAE41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9B84F-715D-4450-8F30-2C44337D1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3D1BD-4A6B-481E-96C9-C78FC0ED0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01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7"/>
    </mc:Choice>
    <mc:Fallback xmlns="">
      <p:transition spd="slow" advTm="1397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76600" y="1561045"/>
            <a:ext cx="7825422" cy="4543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835"/>
            <a:ext cx="10667999" cy="1143000"/>
          </a:xfrm>
        </p:spPr>
        <p:txBody>
          <a:bodyPr>
            <a:normAutofit/>
          </a:bodyPr>
          <a:lstStyle/>
          <a:p>
            <a:r>
              <a:rPr lang="en-US" altLang="en-US" sz="3400" dirty="0"/>
              <a:t>TSO – Entering Personal Information for Baker</a:t>
            </a:r>
            <a:br>
              <a:rPr lang="en-US" altLang="en-US" sz="3400" dirty="0"/>
            </a:br>
            <a:r>
              <a:rPr lang="en-US" altLang="en-US" sz="2400" dirty="0"/>
              <a:t>Basic Information&gt;Personal Information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86400" y="4378907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752600"/>
            <a:ext cx="2755754" cy="1446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See Andrews problem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for information on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completing Personal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Info screens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5C167-D1A6-46BA-A296-5776E13BB7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263990"/>
      </p:ext>
    </p:extLst>
  </p:cSld>
  <p:clrMapOvr>
    <a:masterClrMapping/>
  </p:clrMapOvr>
  <p:transition advTm="22844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130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286000" y="1321377"/>
            <a:ext cx="5438911" cy="49767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515597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TSO – Entering Cash Charitable Contributions on Schedule A </a:t>
            </a:r>
            <a:br>
              <a:rPr lang="en-US" dirty="0"/>
            </a:br>
            <a:r>
              <a:rPr lang="en-US" sz="2400" dirty="0"/>
              <a:t>Federal Section&gt;Deductions&gt;Itemized Deductions&gt;Gifts to Charity&gt;Cash Gifts</a:t>
            </a:r>
          </a:p>
        </p:txBody>
      </p:sp>
      <p:sp>
        <p:nvSpPr>
          <p:cNvPr id="7" name="Oval 6"/>
          <p:cNvSpPr/>
          <p:nvPr/>
        </p:nvSpPr>
        <p:spPr>
          <a:xfrm>
            <a:off x="6060939" y="2743200"/>
            <a:ext cx="1711461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18234" y="2195195"/>
            <a:ext cx="3657600" cy="1446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Use Override button to group 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all cash contributions as one 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single entry; do not have to 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enter donation details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51071" y="4191000"/>
            <a:ext cx="3991926" cy="1446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Cash contributions include donations by cash, checks, credit card, etc. (anything other than donation of goods)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0F40B-5C8D-4907-ADF9-E9AC64AF65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6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05"/>
    </mc:Choice>
    <mc:Fallback xmlns="">
      <p:transition spd="slow" advTm="123805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131</a:t>
            </a:fld>
            <a:endParaRPr lang="en-US" alt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320682" y="1972714"/>
            <a:ext cx="9844596" cy="36660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439397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TSO – Entering Cash Charitable Contributions on Schedule A </a:t>
            </a:r>
            <a:br>
              <a:rPr lang="en-US" dirty="0"/>
            </a:br>
            <a:r>
              <a:rPr lang="en-US" sz="2700" dirty="0"/>
              <a:t>Federal Section&gt;Deductions&gt;Itemized Deductions&gt;Gifts to Charity&gt;Cash Gifts&gt;Charity Cash Contributions Override</a:t>
            </a:r>
          </a:p>
        </p:txBody>
      </p:sp>
      <p:sp>
        <p:nvSpPr>
          <p:cNvPr id="7" name="Oval 6"/>
          <p:cNvSpPr/>
          <p:nvPr/>
        </p:nvSpPr>
        <p:spPr>
          <a:xfrm>
            <a:off x="1320681" y="4038600"/>
            <a:ext cx="736719" cy="4191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3984" y="4038600"/>
            <a:ext cx="3373304" cy="430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Total cash amount donated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 flipV="1">
            <a:off x="2362200" y="4248150"/>
            <a:ext cx="1601784" cy="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0E2F1-D826-48C4-95E7-3972930518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1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79"/>
    </mc:Choice>
    <mc:Fallback xmlns="">
      <p:transition spd="slow" advTm="29079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132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itemized deductions into TSO (Step 7C)</a:t>
            </a:r>
          </a:p>
          <a:p>
            <a:r>
              <a:rPr lang="en-US" dirty="0"/>
              <a:t>Check that the Federal refund monitor did not change from the prior step</a:t>
            </a:r>
          </a:p>
          <a:p>
            <a:pPr lvl="1"/>
            <a:r>
              <a:rPr lang="en-US" dirty="0"/>
              <a:t>Baker still claiming the standard deduction</a:t>
            </a:r>
          </a:p>
          <a:p>
            <a:r>
              <a:rPr lang="en-US" dirty="0"/>
              <a:t>Check that the NJ refund monitor did not change from the prior step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0583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Federal Section&gt;Deductions&gt;Itemized Deductions&gt;Gifts to Charity&gt;Cash Gifts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95FFD-D726-4F52-A74A-E83716D7A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3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64"/>
    </mc:Choice>
    <mc:Fallback xmlns="">
      <p:transition spd="slow" advTm="43464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133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743200" y="1342362"/>
            <a:ext cx="6019800" cy="49510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Review Schedule A</a:t>
            </a:r>
          </a:p>
        </p:txBody>
      </p:sp>
      <p:sp>
        <p:nvSpPr>
          <p:cNvPr id="7" name="Oval 6"/>
          <p:cNvSpPr/>
          <p:nvPr/>
        </p:nvSpPr>
        <p:spPr>
          <a:xfrm>
            <a:off x="2514600" y="4114800"/>
            <a:ext cx="961888" cy="3626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280" y="3503126"/>
            <a:ext cx="2307042" cy="430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PDF of Schedule A</a:t>
            </a:r>
          </a:p>
        </p:txBody>
      </p:sp>
      <p:cxnSp>
        <p:nvCxnSpPr>
          <p:cNvPr id="8" name="Straight Arrow Connector 7"/>
          <p:cNvCxnSpPr>
            <a:cxnSpLocks/>
            <a:endCxn id="7" idx="2"/>
          </p:cNvCxnSpPr>
          <p:nvPr/>
        </p:nvCxnSpPr>
        <p:spPr>
          <a:xfrm>
            <a:off x="1905000" y="3934013"/>
            <a:ext cx="609600" cy="3621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5183-F308-468F-A6FE-8EC304DF87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70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96"/>
    </mc:Choice>
    <mc:Fallback xmlns="">
      <p:transition spd="slow" advTm="52896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134</a:t>
            </a:fld>
            <a:endParaRPr lang="en-US" alt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29B12821-3F50-489B-91FF-E68C49E62C0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4114800" y="1371600"/>
            <a:ext cx="3935071" cy="47671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Review Schedule A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97919" y="2017666"/>
            <a:ext cx="187730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Medical expenses</a:t>
            </a:r>
          </a:p>
        </p:txBody>
      </p:sp>
      <p:sp>
        <p:nvSpPr>
          <p:cNvPr id="11" name="Oval 10"/>
          <p:cNvSpPr/>
          <p:nvPr/>
        </p:nvSpPr>
        <p:spPr>
          <a:xfrm>
            <a:off x="7504894" y="2134763"/>
            <a:ext cx="480977" cy="277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cxnSpLocks/>
            <a:stCxn id="10" idx="1"/>
          </p:cNvCxnSpPr>
          <p:nvPr/>
        </p:nvCxnSpPr>
        <p:spPr>
          <a:xfrm flipH="1">
            <a:off x="7959242" y="2202332"/>
            <a:ext cx="838677" cy="207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749556" y="2892918"/>
            <a:ext cx="2616550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State income or sales tax,</a:t>
            </a:r>
          </a:p>
          <a:p>
            <a:r>
              <a:rPr lang="en-US" b="1" dirty="0">
                <a:solidFill>
                  <a:srgbClr val="FF0000"/>
                </a:solidFill>
              </a:rPr>
              <a:t>whichever is better</a:t>
            </a:r>
          </a:p>
          <a:p>
            <a:r>
              <a:rPr lang="en-US" b="1" dirty="0">
                <a:solidFill>
                  <a:srgbClr val="FF0000"/>
                </a:solidFill>
              </a:rPr>
              <a:t>(NJ income tax for Baker)</a:t>
            </a:r>
          </a:p>
        </p:txBody>
      </p:sp>
      <p:sp>
        <p:nvSpPr>
          <p:cNvPr id="15" name="Oval 14"/>
          <p:cNvSpPr/>
          <p:nvPr/>
        </p:nvSpPr>
        <p:spPr>
          <a:xfrm>
            <a:off x="7516754" y="3124203"/>
            <a:ext cx="571500" cy="49568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>
            <a:cxnSpLocks/>
            <a:stCxn id="14" idx="1"/>
          </p:cNvCxnSpPr>
          <p:nvPr/>
        </p:nvCxnSpPr>
        <p:spPr>
          <a:xfrm flipH="1" flipV="1">
            <a:off x="8088254" y="3352800"/>
            <a:ext cx="661302" cy="17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742605" y="4894231"/>
            <a:ext cx="276920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Cash charitable donations</a:t>
            </a:r>
          </a:p>
        </p:txBody>
      </p:sp>
      <p:cxnSp>
        <p:nvCxnSpPr>
          <p:cNvPr id="20" name="Straight Arrow Connector 19"/>
          <p:cNvCxnSpPr>
            <a:cxnSpLocks/>
            <a:stCxn id="18" idx="1"/>
          </p:cNvCxnSpPr>
          <p:nvPr/>
        </p:nvCxnSpPr>
        <p:spPr>
          <a:xfrm flipH="1" flipV="1">
            <a:off x="7500541" y="5070111"/>
            <a:ext cx="1242064" cy="87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84440" y="2569752"/>
            <a:ext cx="2554225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Box is checked if electing</a:t>
            </a:r>
          </a:p>
          <a:p>
            <a:r>
              <a:rPr lang="en-US" b="1" dirty="0">
                <a:solidFill>
                  <a:srgbClr val="FF0000"/>
                </a:solidFill>
              </a:rPr>
              <a:t>sales tax</a:t>
            </a:r>
          </a:p>
        </p:txBody>
      </p:sp>
      <p:sp>
        <p:nvSpPr>
          <p:cNvPr id="23" name="Oval 22"/>
          <p:cNvSpPr/>
          <p:nvPr/>
        </p:nvSpPr>
        <p:spPr>
          <a:xfrm>
            <a:off x="6354938" y="2495968"/>
            <a:ext cx="571500" cy="39695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4551740" y="2694443"/>
            <a:ext cx="1764815" cy="1710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929040" y="4935679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CBE5F-7D89-46E2-B717-E40D83E3A0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2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88"/>
    </mc:Choice>
    <mc:Fallback xmlns="">
      <p:transition spd="slow" advTm="210788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135</a:t>
            </a:fld>
            <a:endParaRPr lang="en-US" alt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498214" y="2057400"/>
            <a:ext cx="8603542" cy="33831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Standard vs. Itemized Deductions</a:t>
            </a:r>
          </a:p>
        </p:txBody>
      </p:sp>
      <p:sp>
        <p:nvSpPr>
          <p:cNvPr id="7" name="Oval 6"/>
          <p:cNvSpPr/>
          <p:nvPr/>
        </p:nvSpPr>
        <p:spPr>
          <a:xfrm>
            <a:off x="3733800" y="3666052"/>
            <a:ext cx="1828800" cy="1066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077200" y="3666052"/>
            <a:ext cx="1981199" cy="106679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621" y="3698136"/>
            <a:ext cx="1686937" cy="11079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Baker will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use standard</a:t>
            </a:r>
          </a:p>
          <a:p>
            <a:r>
              <a:rPr lang="en-US" sz="2200" b="1" dirty="0">
                <a:solidFill>
                  <a:srgbClr val="FF0000"/>
                </a:solidFill>
              </a:rPr>
              <a:t>deduction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2EA83-005F-4D03-A181-175922715F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4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92"/>
    </mc:Choice>
    <mc:Fallback xmlns="">
      <p:transition spd="slow" advTm="66792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cs typeface="Calibri"/>
              </a:rPr>
              <a:t>Tara Baker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Credits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7501E8-5F1A-49A9-90B2-7A0B7E7508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8884BC-C6C1-42DD-ADEA-2D65F3F47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51930-88D7-451E-BA4D-3388BEC932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2782785"/>
      </p:ext>
    </p:extLst>
  </p:cSld>
  <p:clrMapOvr>
    <a:masterClrMapping/>
  </p:clrMapOvr>
  <p:transition spd="slow" advTm="1498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6859F90-DD77-4936-97D8-66C642A0F4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6A94B6-0ED1-44DD-B101-4DE973569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8</a:t>
            </a:r>
            <a:br>
              <a:rPr lang="en-US" dirty="0"/>
            </a:br>
            <a:r>
              <a:rPr lang="en-US" dirty="0"/>
              <a:t>Child And Dependent Care Credit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A7DE1-DF7C-4375-A427-577DB9B953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23D84-7F61-4E6B-A81C-A3593E564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D8AF2-B2EA-405D-98C0-CF4AA44197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39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9"/>
    </mc:Choice>
    <mc:Fallback xmlns="">
      <p:transition spd="slow" advTm="12489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447800"/>
            <a:ext cx="9753600" cy="481750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Refer to Pub 4012 Pages G-10 through G-13</a:t>
            </a:r>
          </a:p>
          <a:p>
            <a:r>
              <a:rPr lang="en-US" dirty="0"/>
              <a:t>Nonrefundable credit</a:t>
            </a:r>
          </a:p>
          <a:p>
            <a:r>
              <a:rPr lang="en-US" altLang="en-US" dirty="0"/>
              <a:t>Can deduct a portion of childcare expenses if:</a:t>
            </a:r>
          </a:p>
          <a:p>
            <a:pPr lvl="1"/>
            <a:r>
              <a:rPr lang="en-US" altLang="en-US" dirty="0"/>
              <a:t>Pay for care in order to work or look for work</a:t>
            </a:r>
          </a:p>
          <a:p>
            <a:pPr lvl="1"/>
            <a:r>
              <a:rPr lang="en-US" altLang="en-US" dirty="0"/>
              <a:t>Have a qualifying person</a:t>
            </a:r>
          </a:p>
          <a:p>
            <a:r>
              <a:rPr lang="en-US" altLang="en-US" dirty="0"/>
              <a:t>Can claim up to $3,000 of expenses if you have one qualifying person/$6,000 with 2 or more qualifying persons</a:t>
            </a:r>
          </a:p>
          <a:p>
            <a:pPr lvl="1"/>
            <a:r>
              <a:rPr lang="en-US" altLang="en-US" dirty="0"/>
              <a:t>If multiple qualifying persons, each does not have to have expenses; number of qualifying persons just determines maximum amount that can be claimed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Child and Dependent Care Credit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138</a:t>
            </a:fld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7F13FC-6904-47F7-8E73-AC3EE0F3FF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86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994"/>
    </mc:Choice>
    <mc:Fallback xmlns="">
      <p:transition spd="slow" advTm="170994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546090" y="1447800"/>
            <a:ext cx="9426710" cy="481750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TSO calculates credit on Form 2441</a:t>
            </a:r>
          </a:p>
          <a:p>
            <a:pPr lvl="1"/>
            <a:r>
              <a:rPr lang="en-US" dirty="0"/>
              <a:t>20% to 35% of expenses, depending on earned income and AGI</a:t>
            </a:r>
          </a:p>
          <a:p>
            <a:r>
              <a:rPr lang="en-US" dirty="0"/>
              <a:t>NJ also allows a Child and Dependent Care credit</a:t>
            </a:r>
          </a:p>
          <a:p>
            <a:pPr lvl="1"/>
            <a:r>
              <a:rPr lang="en-US" dirty="0"/>
              <a:t>Refer to NJ Special Handling Document</a:t>
            </a:r>
          </a:p>
          <a:p>
            <a:pPr lvl="1"/>
            <a:r>
              <a:rPr lang="en-US" dirty="0"/>
              <a:t>Must be allowed a Federal Child and Dependent Care credit</a:t>
            </a:r>
          </a:p>
          <a:p>
            <a:pPr lvl="1"/>
            <a:r>
              <a:rPr lang="en-US" dirty="0"/>
              <a:t>Taxable income on NJ 1040 Line 40 must be $60,000 or less</a:t>
            </a:r>
          </a:p>
          <a:p>
            <a:pPr lvl="1"/>
            <a:r>
              <a:rPr lang="en-US" dirty="0"/>
              <a:t>Variable percentage of Federal amount based on NJ taxable income (10% - 50%)</a:t>
            </a:r>
          </a:p>
          <a:p>
            <a:pPr lvl="1"/>
            <a:r>
              <a:rPr lang="en-US" dirty="0"/>
              <a:t>TSO automatically calculates and populates on NJ 1040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Child and Dependent Care Credit                  </a:t>
            </a:r>
            <a:endParaRPr lang="en-US" sz="16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139</a:t>
            </a:fld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CF4FC6-D00A-4D5A-9E71-8E315094EF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EB2867-D6E4-4382-8101-BEB64BF9306C}"/>
              </a:ext>
            </a:extLst>
          </p:cNvPr>
          <p:cNvSpPr txBox="1"/>
          <p:nvPr/>
        </p:nvSpPr>
        <p:spPr>
          <a:xfrm>
            <a:off x="10130240" y="617010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398710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70"/>
    </mc:Choice>
    <mc:Fallback xmlns="">
      <p:transition spd="slow" advTm="9887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286"/>
            <a:ext cx="10058400" cy="1143000"/>
          </a:xfrm>
        </p:spPr>
        <p:txBody>
          <a:bodyPr>
            <a:normAutofit/>
          </a:bodyPr>
          <a:lstStyle/>
          <a:p>
            <a:r>
              <a:rPr lang="en-US" altLang="en-US" sz="3800" dirty="0"/>
              <a:t>TSO – Entering Personal Information for Baker </a:t>
            </a:r>
            <a:br>
              <a:rPr lang="en-US" altLang="en-US" sz="3800" dirty="0"/>
            </a:br>
            <a:r>
              <a:rPr lang="en-US" altLang="en-US" sz="2400" dirty="0"/>
              <a:t>Basic Information&gt;Personal Information          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8400" y="1447801"/>
            <a:ext cx="7239000" cy="4817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562600" y="2514600"/>
            <a:ext cx="364760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Check any boxes that apply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6F4462-E054-4109-9A7A-B9069FAD54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A7FB5-0C14-4729-B9E6-AAB1CB807B78}"/>
              </a:ext>
            </a:extLst>
          </p:cNvPr>
          <p:cNvSpPr txBox="1"/>
          <p:nvPr/>
        </p:nvSpPr>
        <p:spPr>
          <a:xfrm>
            <a:off x="10134600" y="685800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1887074484"/>
      </p:ext>
    </p:extLst>
  </p:cSld>
  <p:clrMapOvr>
    <a:masterClrMapping/>
  </p:clrMapOvr>
  <p:transition advTm="14749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95400" y="1447800"/>
            <a:ext cx="9753600" cy="4817505"/>
          </a:xfrm>
        </p:spPr>
        <p:txBody>
          <a:bodyPr>
            <a:normAutofit/>
          </a:bodyPr>
          <a:lstStyle/>
          <a:p>
            <a:pPr marL="495300" indent="-495300">
              <a:lnSpc>
                <a:spcPct val="130000"/>
              </a:lnSpc>
            </a:pPr>
            <a:r>
              <a:rPr lang="en-US" altLang="en-US" dirty="0"/>
              <a:t>Taxpayer must pass 5 tests to claim:</a:t>
            </a:r>
          </a:p>
          <a:p>
            <a:pPr lvl="1" indent="-457200">
              <a:lnSpc>
                <a:spcPct val="130000"/>
              </a:lnSpc>
              <a:buFont typeface="Calibri" panose="020F0502020204030204" pitchFamily="34" charset="0"/>
              <a:buAutoNum type="arabicPeriod"/>
            </a:pPr>
            <a:r>
              <a:rPr lang="en-US" altLang="en-US" sz="3000" dirty="0"/>
              <a:t> Qualifying Person Test</a:t>
            </a:r>
          </a:p>
          <a:p>
            <a:pPr lvl="1" indent="-457200">
              <a:lnSpc>
                <a:spcPct val="130000"/>
              </a:lnSpc>
              <a:buFont typeface="Calibri" panose="020F0502020204030204" pitchFamily="34" charset="0"/>
              <a:buAutoNum type="arabicPeriod"/>
            </a:pPr>
            <a:r>
              <a:rPr lang="en-US" altLang="en-US" sz="3000" dirty="0"/>
              <a:t> Earned Income Test</a:t>
            </a:r>
          </a:p>
          <a:p>
            <a:pPr lvl="1" indent="-457200">
              <a:lnSpc>
                <a:spcPct val="130000"/>
              </a:lnSpc>
              <a:buFont typeface="Calibri" panose="020F0502020204030204" pitchFamily="34" charset="0"/>
              <a:buAutoNum type="arabicPeriod"/>
            </a:pPr>
            <a:r>
              <a:rPr lang="en-US" altLang="en-US" sz="3000" dirty="0"/>
              <a:t> Work-Related Expense Test</a:t>
            </a:r>
          </a:p>
          <a:p>
            <a:pPr lvl="1" indent="-457200">
              <a:lnSpc>
                <a:spcPct val="130000"/>
              </a:lnSpc>
              <a:buFont typeface="Calibri" panose="020F0502020204030204" pitchFamily="34" charset="0"/>
              <a:buAutoNum type="arabicPeriod"/>
            </a:pPr>
            <a:r>
              <a:rPr lang="en-US" altLang="en-US" sz="3000" dirty="0"/>
              <a:t> Joint Return Test</a:t>
            </a:r>
          </a:p>
          <a:p>
            <a:pPr lvl="1" indent="-457200">
              <a:lnSpc>
                <a:spcPct val="130000"/>
              </a:lnSpc>
              <a:buFont typeface="Calibri" panose="020F0502020204030204" pitchFamily="34" charset="0"/>
              <a:buAutoNum type="arabicPeriod"/>
            </a:pPr>
            <a:r>
              <a:rPr lang="en-US" altLang="en-US" sz="3000" dirty="0"/>
              <a:t> Provider Identification Test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Requirements to Claim Child and Dependent Care Credit                                                                                                                                                                        </a:t>
            </a:r>
            <a:endParaRPr lang="en-US" sz="16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140</a:t>
            </a:fld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2F02A4-D6CD-49DA-BEBF-5235F4F786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36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41"/>
    </mc:Choice>
    <mc:Fallback xmlns="">
      <p:transition spd="slow" advTm="32141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141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524000"/>
            <a:ext cx="9753600" cy="426079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sz="3000" dirty="0"/>
              <a:t>A qualifying person is:</a:t>
            </a:r>
          </a:p>
          <a:p>
            <a:pPr>
              <a:lnSpc>
                <a:spcPct val="80000"/>
              </a:lnSpc>
            </a:pPr>
            <a:r>
              <a:rPr lang="en-US" altLang="en-US" sz="3000" dirty="0"/>
              <a:t>A child who was </a:t>
            </a:r>
            <a:r>
              <a:rPr lang="en-US" altLang="en-US" sz="3000" u="sng" dirty="0"/>
              <a:t>under</a:t>
            </a:r>
            <a:r>
              <a:rPr lang="en-US" altLang="en-US" sz="3000" dirty="0"/>
              <a:t> age 13 when expenses were incurred and who can be claimed as dependent</a:t>
            </a:r>
            <a:endParaRPr lang="en-US" altLang="en-US" sz="2600" dirty="0"/>
          </a:p>
          <a:p>
            <a:pPr>
              <a:lnSpc>
                <a:spcPct val="80000"/>
              </a:lnSpc>
            </a:pPr>
            <a:r>
              <a:rPr lang="en-US" altLang="en-US" sz="3000" dirty="0"/>
              <a:t>A disabled spouse physically or mentally incapable of self-care</a:t>
            </a:r>
          </a:p>
          <a:p>
            <a:pPr>
              <a:lnSpc>
                <a:spcPct val="80000"/>
              </a:lnSpc>
            </a:pPr>
            <a:r>
              <a:rPr lang="en-US" altLang="en-US" sz="3000" dirty="0"/>
              <a:t> Any other person incapable of self-care and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 Can be claimed as your dependent    </a:t>
            </a:r>
            <a:r>
              <a:rPr lang="en-US" altLang="en-US" b="1" dirty="0"/>
              <a:t>OR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 Would have qualified as your dependent except: </a:t>
            </a:r>
          </a:p>
          <a:p>
            <a:pPr lvl="2">
              <a:lnSpc>
                <a:spcPct val="80000"/>
              </a:lnSpc>
            </a:pPr>
            <a:r>
              <a:rPr lang="en-US" altLang="en-US" dirty="0"/>
              <a:t> their income exceeded $4,200</a:t>
            </a:r>
          </a:p>
          <a:p>
            <a:pPr lvl="2">
              <a:lnSpc>
                <a:spcPct val="80000"/>
              </a:lnSpc>
            </a:pPr>
            <a:r>
              <a:rPr lang="en-US" altLang="en-US" dirty="0"/>
              <a:t> they filed a joint return</a:t>
            </a:r>
          </a:p>
          <a:p>
            <a:pPr lvl="2">
              <a:lnSpc>
                <a:spcPct val="80000"/>
              </a:lnSpc>
            </a:pPr>
            <a:r>
              <a:rPr lang="en-US" altLang="en-US" dirty="0"/>
              <a:t> taxpayer/spouse could be claimed as a dependent on another return 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Qualifying Person Test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2EA729B-28A7-4E46-92FC-EAF99D5A21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16"/>
    </mc:Choice>
    <mc:Fallback xmlns="">
      <p:transition spd="slow" advTm="111716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142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524000"/>
            <a:ext cx="9753600" cy="426079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dirty="0"/>
              <a:t>Qualifying person must live with taxpayer more than half the year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Only the custodial parent may claim this credit even if child is being claimed as a dependent by noncustodial parent under rules for divorced or separated parents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Taxpayer does not have to pay over half the cost of keeping up a home for the qualifying person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Qualifying Person Test                                      </a:t>
            </a:r>
            <a:r>
              <a:rPr lang="en-US" sz="1600" dirty="0"/>
              <a:t>cont’d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2D85B40-244B-478E-9199-BE2F7FD80E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42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19"/>
    </mc:Choice>
    <mc:Fallback xmlns="">
      <p:transition spd="slow" advTm="74719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143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/>
              <a:t>Both taxpayer and spouse must have earned income – wages, tips, or net self-employment</a:t>
            </a:r>
          </a:p>
          <a:p>
            <a:r>
              <a:rPr lang="en-US" altLang="en-US" dirty="0"/>
              <a:t>Exceptions for disabled or full-time students who are unable to work</a:t>
            </a:r>
          </a:p>
          <a:p>
            <a:pPr lvl="1"/>
            <a:r>
              <a:rPr lang="en-US" altLang="en-US" dirty="0"/>
              <a:t>Complete the TSO Addition to Income worksheet for non-working spouse</a:t>
            </a:r>
          </a:p>
          <a:p>
            <a:pPr lvl="1"/>
            <a:r>
              <a:rPr lang="en-US" altLang="en-US" dirty="0"/>
              <a:t>Addition to income is only used to calculate this credit; is not actually added to income on 1040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Earned Income Test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4ED9209-C626-49B3-B2DF-DCC70C577C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7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43"/>
    </mc:Choice>
    <mc:Fallback xmlns="">
      <p:transition spd="slow" advTm="99343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144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524000"/>
            <a:ext cx="97536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 To qualify for credit, expenses must:</a:t>
            </a:r>
          </a:p>
          <a:p>
            <a:pPr lvl="1"/>
            <a:r>
              <a:rPr lang="en-US" altLang="en-US" dirty="0"/>
              <a:t> Allow taxpayer (and spouse) to work or look for work</a:t>
            </a:r>
          </a:p>
          <a:p>
            <a:pPr lvl="1"/>
            <a:r>
              <a:rPr lang="en-US" altLang="en-US" dirty="0"/>
              <a:t> Be for a qualifying person’s care</a:t>
            </a:r>
          </a:p>
          <a:p>
            <a:r>
              <a:rPr lang="en-US" altLang="en-US" dirty="0"/>
              <a:t> Can claim:</a:t>
            </a:r>
          </a:p>
          <a:p>
            <a:pPr lvl="1"/>
            <a:r>
              <a:rPr lang="en-US" altLang="en-US" dirty="0"/>
              <a:t>Below kindergarten age care</a:t>
            </a:r>
          </a:p>
          <a:p>
            <a:pPr lvl="1"/>
            <a:r>
              <a:rPr lang="en-US" altLang="en-US" dirty="0"/>
              <a:t>After-school care (even if not educational)</a:t>
            </a:r>
          </a:p>
          <a:p>
            <a:pPr lvl="1"/>
            <a:r>
              <a:rPr lang="en-US" altLang="en-US" dirty="0"/>
              <a:t>Day camp expenses</a:t>
            </a:r>
          </a:p>
          <a:p>
            <a:pPr lvl="1"/>
            <a:r>
              <a:rPr lang="en-US" altLang="en-US" dirty="0"/>
              <a:t>Adult day care expenses</a:t>
            </a:r>
          </a:p>
          <a:p>
            <a:pPr lvl="1"/>
            <a:r>
              <a:rPr lang="en-US" altLang="en-US" dirty="0"/>
              <a:t>In-home care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Work-Related Expense Test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46A94EA-EA7A-44AF-A04F-F80735FB3A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57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34"/>
    </mc:Choice>
    <mc:Fallback xmlns="">
      <p:transition spd="slow" advTm="105534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145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524000"/>
            <a:ext cx="9753600" cy="4572000"/>
          </a:xfrm>
        </p:spPr>
        <p:txBody>
          <a:bodyPr>
            <a:normAutofit/>
          </a:bodyPr>
          <a:lstStyle/>
          <a:p>
            <a:r>
              <a:rPr lang="en-US" altLang="en-US" dirty="0"/>
              <a:t> Cannot claim:</a:t>
            </a:r>
          </a:p>
          <a:p>
            <a:pPr lvl="1"/>
            <a:r>
              <a:rPr lang="en-US" altLang="en-US" dirty="0"/>
              <a:t>Expenses for food, clothing or entertainment</a:t>
            </a:r>
          </a:p>
          <a:p>
            <a:pPr lvl="1"/>
            <a:r>
              <a:rPr lang="en-US" altLang="en-US" dirty="0"/>
              <a:t>Education expenses to attend kindergarten or higher grade</a:t>
            </a:r>
          </a:p>
          <a:p>
            <a:pPr lvl="1"/>
            <a:r>
              <a:rPr lang="en-US" altLang="en-US" dirty="0"/>
              <a:t>Cost of sending child to an overnight camp</a:t>
            </a:r>
          </a:p>
          <a:p>
            <a:pPr lvl="1"/>
            <a:r>
              <a:rPr lang="en-US" altLang="en-US" dirty="0"/>
              <a:t>Cost of transporting a qualifying person from taxpayer’s home to care location &amp; back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Work-Related Expense Test                           </a:t>
            </a:r>
            <a:endParaRPr lang="en-US" sz="16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094D9D-6DF8-45EC-9DF1-0DC4D9DAA9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41A7E1-53AF-40F8-84B3-ABBD432B3879}"/>
              </a:ext>
            </a:extLst>
          </p:cNvPr>
          <p:cNvSpPr txBox="1"/>
          <p:nvPr/>
        </p:nvSpPr>
        <p:spPr>
          <a:xfrm>
            <a:off x="10058400" y="592723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252250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27"/>
    </mc:Choice>
    <mc:Fallback xmlns="">
      <p:transition spd="slow" advTm="61027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146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524000"/>
            <a:ext cx="9753600" cy="4572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3000" dirty="0"/>
              <a:t>Generally, married couples who wish to take this credit must file a joint return</a:t>
            </a:r>
          </a:p>
          <a:p>
            <a:pPr>
              <a:defRPr/>
            </a:pPr>
            <a:r>
              <a:rPr lang="en-US" sz="3000" dirty="0"/>
              <a:t>However, an allowable exception are taxpayers who  are considered unmarried if they file a separate return and</a:t>
            </a:r>
            <a:r>
              <a:rPr lang="en-US" sz="2800" dirty="0"/>
              <a:t>:</a:t>
            </a:r>
          </a:p>
          <a:p>
            <a:pPr lvl="1">
              <a:defRPr/>
            </a:pPr>
            <a:r>
              <a:rPr lang="en-US" dirty="0"/>
              <a:t>are legally separated on the last day of tax year (Single)</a:t>
            </a:r>
          </a:p>
          <a:p>
            <a:pPr marL="576262" lvl="1" indent="0">
              <a:buNone/>
              <a:defRPr/>
            </a:pPr>
            <a:r>
              <a:rPr lang="en-US" dirty="0"/>
              <a:t>            </a:t>
            </a:r>
            <a:r>
              <a:rPr lang="en-US" b="1" dirty="0"/>
              <a:t>OR</a:t>
            </a:r>
          </a:p>
          <a:p>
            <a:pPr lvl="1">
              <a:defRPr/>
            </a:pPr>
            <a:r>
              <a:rPr lang="en-US" dirty="0"/>
              <a:t>lived apart from their spouse for the last 6 months of the year &amp; paid more than half the cost of providing a home which was also the main home of the qualifying person for more than half the year (HOH)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Return Test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8B0F63-C968-4F5B-B4F1-FA9C319647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3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02"/>
    </mc:Choice>
    <mc:Fallback xmlns="">
      <p:transition spd="slow" advTm="62102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147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524000"/>
            <a:ext cx="9753600" cy="426079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Must have Provider Identification info</a:t>
            </a:r>
          </a:p>
          <a:p>
            <a:pPr lvl="1"/>
            <a:r>
              <a:rPr lang="en-US" altLang="en-US" dirty="0"/>
              <a:t>Form W-10 “Dependent Care Provider ID &amp; Certification”</a:t>
            </a:r>
          </a:p>
          <a:p>
            <a:pPr lvl="1"/>
            <a:r>
              <a:rPr lang="en-US" altLang="en-US" dirty="0"/>
              <a:t>Social Security card </a:t>
            </a:r>
          </a:p>
          <a:p>
            <a:pPr lvl="1"/>
            <a:r>
              <a:rPr lang="en-US" altLang="en-US" dirty="0"/>
              <a:t>If provider is household employee, need copy of provider’s W-4 </a:t>
            </a:r>
          </a:p>
          <a:p>
            <a:pPr lvl="1"/>
            <a:r>
              <a:rPr lang="en-US" altLang="en-US" dirty="0"/>
              <a:t>Must show due diligence if no ID</a:t>
            </a:r>
          </a:p>
          <a:p>
            <a:r>
              <a:rPr lang="en-US" altLang="en-US" dirty="0"/>
              <a:t>Caregiver cannot be:</a:t>
            </a:r>
          </a:p>
          <a:p>
            <a:pPr lvl="1"/>
            <a:r>
              <a:rPr lang="en-US" altLang="en-US" dirty="0"/>
              <a:t>Spouse or dependent</a:t>
            </a:r>
          </a:p>
          <a:p>
            <a:pPr lvl="1"/>
            <a:r>
              <a:rPr lang="en-US" altLang="en-US" dirty="0"/>
              <a:t>Taxpayer’s child who is under age 19</a:t>
            </a:r>
          </a:p>
          <a:p>
            <a:pPr lvl="1"/>
            <a:r>
              <a:rPr lang="en-US" altLang="en-US" dirty="0"/>
              <a:t>Child’s parent (with some exceptions for adults needing care)</a:t>
            </a:r>
          </a:p>
          <a:p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Provider Identification Test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238DFAE-679A-4B33-924E-A29BEB6F81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7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553"/>
    </mc:Choice>
    <mc:Fallback xmlns="">
      <p:transition spd="slow" advTm="136553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498" y="1748538"/>
            <a:ext cx="5305425" cy="439163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148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Employer-Provided Child and Dependent Care Benefits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761433"/>
            <a:ext cx="4207567" cy="402336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Reported in Box 10 on W-2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TSO automatically carries to Form 2441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Reduces qualified expense limit by amount employer paid </a:t>
            </a:r>
          </a:p>
          <a:p>
            <a:r>
              <a:rPr lang="en-US" dirty="0">
                <a:solidFill>
                  <a:srgbClr val="FF0000"/>
                </a:solidFill>
              </a:rPr>
              <a:t>Reported as Other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Income if more than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actual expenses </a:t>
            </a:r>
          </a:p>
        </p:txBody>
      </p:sp>
      <p:sp>
        <p:nvSpPr>
          <p:cNvPr id="10" name="Oval 9"/>
          <p:cNvSpPr/>
          <p:nvPr/>
        </p:nvSpPr>
        <p:spPr>
          <a:xfrm>
            <a:off x="9906000" y="3200401"/>
            <a:ext cx="12192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558A96-9486-45C9-9901-D264C35E09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3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92"/>
    </mc:Choice>
    <mc:Fallback xmlns="">
      <p:transition spd="slow" advTm="113892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149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TSO – Entering Child and Dependent Care Information – Page 1</a:t>
            </a:r>
            <a:br>
              <a:rPr lang="en-US" sz="3200" dirty="0"/>
            </a:br>
            <a:r>
              <a:rPr lang="en-US" sz="2700" dirty="0"/>
              <a:t>Federal Section&gt;Deductions&gt;Credits&gt;Child and Dependent Care Credit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546090" y="1524000"/>
            <a:ext cx="8436110" cy="47413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553380" y="3048001"/>
            <a:ext cx="314970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Expenses must equal</a:t>
            </a:r>
          </a:p>
          <a:p>
            <a:r>
              <a:rPr lang="en-US" b="1" dirty="0">
                <a:solidFill>
                  <a:srgbClr val="FF0000"/>
                </a:solidFill>
              </a:rPr>
              <a:t>Total Amount Paid to Providers</a:t>
            </a:r>
          </a:p>
        </p:txBody>
      </p:sp>
      <p:sp>
        <p:nvSpPr>
          <p:cNvPr id="13" name="Oval 12"/>
          <p:cNvSpPr/>
          <p:nvPr/>
        </p:nvSpPr>
        <p:spPr>
          <a:xfrm>
            <a:off x="7833962" y="3048000"/>
            <a:ext cx="852838" cy="64633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8962" y="4610486"/>
            <a:ext cx="283410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Enter info about provider(s)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19600" y="5257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746644" y="5124560"/>
            <a:ext cx="306475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Enter info about dependent(s)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19600" y="5645897"/>
            <a:ext cx="411035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Enter info about other qualifying persons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C1E1A-2414-49CF-A0EF-6F3A8339F6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49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16"/>
    </mc:Choice>
    <mc:Fallback xmlns="">
      <p:transition spd="slow" advTm="20581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2600" y="1538299"/>
            <a:ext cx="8382000" cy="43504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345373"/>
            <a:ext cx="9524999" cy="797627"/>
          </a:xfrm>
        </p:spPr>
        <p:txBody>
          <a:bodyPr>
            <a:normAutofit fontScale="90000"/>
          </a:bodyPr>
          <a:lstStyle/>
          <a:p>
            <a:r>
              <a:rPr lang="en-US" altLang="en-US" sz="3800" dirty="0"/>
              <a:t>TSO – Entering Personal Information for Taxpayer</a:t>
            </a:r>
            <a:br>
              <a:rPr lang="en-US" altLang="en-US" sz="3800" dirty="0"/>
            </a:br>
            <a:r>
              <a:rPr lang="en-US" altLang="en-US" sz="2700" dirty="0"/>
              <a:t>Basic Information&gt;Personal Information</a:t>
            </a:r>
            <a:endParaRPr lang="en-US" sz="27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73703" y="2396781"/>
            <a:ext cx="203562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Apartment number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2590801" y="2581447"/>
            <a:ext cx="1282902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D4A9D-6978-482F-B885-C9A9FCFC74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5356EA-2CB7-4206-8BD6-2D06AF1F1394}"/>
              </a:ext>
            </a:extLst>
          </p:cNvPr>
          <p:cNvSpPr txBox="1"/>
          <p:nvPr/>
        </p:nvSpPr>
        <p:spPr>
          <a:xfrm>
            <a:off x="10234585" y="832818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1879043269"/>
      </p:ext>
    </p:extLst>
  </p:cSld>
  <p:clrMapOvr>
    <a:masterClrMapping/>
  </p:clrMapOvr>
  <p:transition advTm="30283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150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352800" y="1332338"/>
            <a:ext cx="4953000" cy="48005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Entering Provider Information – Step 1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2200" y="2438400"/>
            <a:ext cx="142038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Provider info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6801" y="5763605"/>
            <a:ext cx="254455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Amount paid to provider</a:t>
            </a:r>
          </a:p>
        </p:txBody>
      </p:sp>
      <p:sp>
        <p:nvSpPr>
          <p:cNvPr id="11" name="Oval 10"/>
          <p:cNvSpPr/>
          <p:nvPr/>
        </p:nvSpPr>
        <p:spPr>
          <a:xfrm>
            <a:off x="3476488" y="5846502"/>
            <a:ext cx="638312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cxnSpLocks/>
            <a:endCxn id="11" idx="6"/>
          </p:cNvCxnSpPr>
          <p:nvPr/>
        </p:nvCxnSpPr>
        <p:spPr>
          <a:xfrm flipH="1">
            <a:off x="4114800" y="5989719"/>
            <a:ext cx="762001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6C9B4-47E5-4F20-B5D2-AF1DFF4701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1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9"/>
    </mc:Choice>
    <mc:Fallback xmlns="">
      <p:transition spd="slow" advTm="27509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060268" y="1600200"/>
            <a:ext cx="6192114" cy="43895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151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7441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Entering Qualifying Dependent Expenses – Step 2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7800" y="3610293"/>
            <a:ext cx="28956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Amount paid for dependent</a:t>
            </a:r>
          </a:p>
        </p:txBody>
      </p:sp>
      <p:sp>
        <p:nvSpPr>
          <p:cNvPr id="11" name="Oval 10"/>
          <p:cNvSpPr/>
          <p:nvPr/>
        </p:nvSpPr>
        <p:spPr>
          <a:xfrm>
            <a:off x="3141327" y="3651741"/>
            <a:ext cx="638312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3860698" y="3794958"/>
            <a:ext cx="136896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12002" y="4250256"/>
            <a:ext cx="3520451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Check only if qualifying person had</a:t>
            </a:r>
          </a:p>
          <a:p>
            <a:r>
              <a:rPr lang="en-US" b="1" dirty="0">
                <a:solidFill>
                  <a:srgbClr val="FF0000"/>
                </a:solidFill>
              </a:rPr>
              <a:t>no expenses; would still raise total</a:t>
            </a:r>
          </a:p>
          <a:p>
            <a:r>
              <a:rPr lang="en-US" b="1" dirty="0">
                <a:solidFill>
                  <a:srgbClr val="FF0000"/>
                </a:solidFill>
              </a:rPr>
              <a:t>expense limit total to $6,000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56B36-B30C-4BB9-B4ED-C4DB7A61FB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76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45"/>
    </mc:Choice>
    <mc:Fallback xmlns="">
      <p:transition spd="slow" advTm="81945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971800" y="1600200"/>
            <a:ext cx="7010400" cy="449579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152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Entering Information for Nonworking Spouse – Page 2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1006" y="1828800"/>
            <a:ext cx="2255233" cy="17543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Follow directions</a:t>
            </a:r>
          </a:p>
          <a:p>
            <a:r>
              <a:rPr lang="en-US" b="1" dirty="0">
                <a:solidFill>
                  <a:srgbClr val="FF0000"/>
                </a:solidFill>
              </a:rPr>
              <a:t>on screen to add</a:t>
            </a:r>
          </a:p>
          <a:p>
            <a:r>
              <a:rPr lang="en-US" b="1" dirty="0">
                <a:solidFill>
                  <a:srgbClr val="FF0000"/>
                </a:solidFill>
              </a:rPr>
              <a:t>income for non-</a:t>
            </a:r>
          </a:p>
          <a:p>
            <a:r>
              <a:rPr lang="en-US" b="1" dirty="0">
                <a:solidFill>
                  <a:srgbClr val="FF0000"/>
                </a:solidFill>
              </a:rPr>
              <a:t>working spouse;</a:t>
            </a:r>
          </a:p>
          <a:p>
            <a:r>
              <a:rPr lang="en-US" b="1" dirty="0">
                <a:solidFill>
                  <a:srgbClr val="FF0000"/>
                </a:solidFill>
              </a:rPr>
              <a:t>only used to calculate</a:t>
            </a:r>
          </a:p>
          <a:p>
            <a:r>
              <a:rPr lang="en-US" b="1" dirty="0">
                <a:solidFill>
                  <a:srgbClr val="FF0000"/>
                </a:solidFill>
              </a:rPr>
              <a:t>credit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0A42D-C49F-4BCB-ACD1-23F6BB7412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6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81"/>
    </mc:Choice>
    <mc:Fallback xmlns="">
      <p:transition spd="slow" advTm="101681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400" dirty="0"/>
              <a:t>Federal Section&gt;Deductions&gt;Credits&gt;Child and Dependent Care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79722"/>
            <a:ext cx="9753600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childcare expenses for dependent Mary into TSO (Step 8)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153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8C420-C335-49AB-91A9-064D8D90A9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313835"/>
      </p:ext>
    </p:extLst>
  </p:cSld>
  <p:clrMapOvr>
    <a:masterClrMapping/>
  </p:clrMapOvr>
  <p:transition advTm="40363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154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Form 2441 – TSO Calculates Child and Dependent Care Credit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879795" y="1447800"/>
            <a:ext cx="6844013" cy="4229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795" y="5762826"/>
            <a:ext cx="6844013" cy="3810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448800" y="5660420"/>
            <a:ext cx="181344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Amount of credit</a:t>
            </a:r>
          </a:p>
        </p:txBody>
      </p:sp>
      <p:sp>
        <p:nvSpPr>
          <p:cNvPr id="11" name="Oval 10"/>
          <p:cNvSpPr/>
          <p:nvPr/>
        </p:nvSpPr>
        <p:spPr>
          <a:xfrm>
            <a:off x="8148791" y="5862054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cxnSpLocks/>
            <a:stCxn id="10" idx="1"/>
          </p:cNvCxnSpPr>
          <p:nvPr/>
        </p:nvCxnSpPr>
        <p:spPr>
          <a:xfrm flipH="1">
            <a:off x="8664233" y="5845086"/>
            <a:ext cx="784567" cy="852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3C1C3-CAC6-4493-956B-E32F8CC027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7D310D-C9B5-4DC2-A349-E136547B99F9}"/>
              </a:ext>
            </a:extLst>
          </p:cNvPr>
          <p:cNvSpPr txBox="1"/>
          <p:nvPr/>
        </p:nvSpPr>
        <p:spPr>
          <a:xfrm>
            <a:off x="8915400" y="1676400"/>
            <a:ext cx="3217932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Can also see 2441 by clicking on</a:t>
            </a:r>
          </a:p>
          <a:p>
            <a:r>
              <a:rPr lang="en-US" b="1" dirty="0">
                <a:solidFill>
                  <a:srgbClr val="FF0000"/>
                </a:solidFill>
              </a:rPr>
              <a:t>printer icon on Child Care</a:t>
            </a:r>
          </a:p>
          <a:p>
            <a:r>
              <a:rPr lang="en-US" b="1" dirty="0">
                <a:solidFill>
                  <a:srgbClr val="FF0000"/>
                </a:solidFill>
              </a:rPr>
              <a:t>Credit line on Credits menu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01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18"/>
    </mc:Choice>
    <mc:Fallback xmlns="">
      <p:transition spd="slow" advTm="59818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257300" y="1623632"/>
            <a:ext cx="7563099" cy="45482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155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Child and Dependent Care Credit on Schedule 3, Part 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16633" y="4105757"/>
            <a:ext cx="219592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Child and Dependent</a:t>
            </a:r>
          </a:p>
          <a:p>
            <a:r>
              <a:rPr lang="en-US" b="1" dirty="0">
                <a:solidFill>
                  <a:srgbClr val="FF0000"/>
                </a:solidFill>
              </a:rPr>
              <a:t>Care Credit</a:t>
            </a:r>
          </a:p>
        </p:txBody>
      </p:sp>
      <p:sp>
        <p:nvSpPr>
          <p:cNvPr id="11" name="Oval 10"/>
          <p:cNvSpPr/>
          <p:nvPr/>
        </p:nvSpPr>
        <p:spPr>
          <a:xfrm>
            <a:off x="8248899" y="4191000"/>
            <a:ext cx="5715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cxnSpLocks/>
            <a:stCxn id="10" idx="1"/>
            <a:endCxn id="11" idx="6"/>
          </p:cNvCxnSpPr>
          <p:nvPr/>
        </p:nvCxnSpPr>
        <p:spPr>
          <a:xfrm flipH="1" flipV="1">
            <a:off x="8820399" y="4381500"/>
            <a:ext cx="496234" cy="474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318662" y="5858157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16633" y="5610871"/>
            <a:ext cx="2647713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of all nonrefundable</a:t>
            </a:r>
          </a:p>
          <a:p>
            <a:r>
              <a:rPr lang="en-US" b="1" dirty="0">
                <a:solidFill>
                  <a:srgbClr val="FF0000"/>
                </a:solidFill>
              </a:rPr>
              <a:t>credits</a:t>
            </a:r>
          </a:p>
        </p:txBody>
      </p:sp>
      <p:cxnSp>
        <p:nvCxnSpPr>
          <p:cNvPr id="18" name="Straight Arrow Connector 17"/>
          <p:cNvCxnSpPr>
            <a:cxnSpLocks/>
            <a:stCxn id="17" idx="1"/>
          </p:cNvCxnSpPr>
          <p:nvPr/>
        </p:nvCxnSpPr>
        <p:spPr>
          <a:xfrm flipH="1" flipV="1">
            <a:off x="8831835" y="5934036"/>
            <a:ext cx="484798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D2605-157B-4D19-9423-A2E0940AA9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2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17"/>
    </mc:Choice>
    <mc:Fallback xmlns="">
      <p:transition spd="slow" advTm="49417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216286" y="1371600"/>
            <a:ext cx="8543200" cy="4495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156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Nonrefundable Credits on Federal 1040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58400" y="2209800"/>
            <a:ext cx="188962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from</a:t>
            </a:r>
          </a:p>
          <a:p>
            <a:r>
              <a:rPr lang="en-US" b="1" dirty="0">
                <a:solidFill>
                  <a:srgbClr val="FF0000"/>
                </a:solidFill>
              </a:rPr>
              <a:t>Schedule 3, Part I</a:t>
            </a:r>
          </a:p>
          <a:p>
            <a:r>
              <a:rPr lang="en-US" b="1" dirty="0">
                <a:solidFill>
                  <a:srgbClr val="FF0000"/>
                </a:solidFill>
              </a:rPr>
              <a:t>gets added to CTC</a:t>
            </a:r>
          </a:p>
          <a:p>
            <a:r>
              <a:rPr lang="en-US" b="1" dirty="0">
                <a:solidFill>
                  <a:srgbClr val="FF0000"/>
                </a:solidFill>
              </a:rPr>
              <a:t>on Line 13a</a:t>
            </a:r>
          </a:p>
        </p:txBody>
      </p:sp>
      <p:sp>
        <p:nvSpPr>
          <p:cNvPr id="8" name="Oval 7"/>
          <p:cNvSpPr/>
          <p:nvPr/>
        </p:nvSpPr>
        <p:spPr>
          <a:xfrm>
            <a:off x="9254783" y="2247702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9783055" y="2390919"/>
            <a:ext cx="27182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A548A-48E4-479F-B4D9-FF9C48D306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52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6"/>
    </mc:Choice>
    <mc:Fallback xmlns="">
      <p:transition spd="slow" advTm="28236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887728" y="1381643"/>
            <a:ext cx="3857210" cy="48836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157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0583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Child and Dependent Care Credit on NJ 1040</a:t>
            </a:r>
          </a:p>
        </p:txBody>
      </p:sp>
      <p:sp>
        <p:nvSpPr>
          <p:cNvPr id="7" name="Oval 6"/>
          <p:cNvSpPr/>
          <p:nvPr/>
        </p:nvSpPr>
        <p:spPr>
          <a:xfrm>
            <a:off x="7173438" y="5349857"/>
            <a:ext cx="571500" cy="30480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00294" y="5040592"/>
            <a:ext cx="2286000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Child and Dependent Care credit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7697975" y="5502257"/>
            <a:ext cx="458203" cy="30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D65AF-C07F-41C1-9F3A-C3FF5ED05B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79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41"/>
    </mc:Choice>
    <mc:Fallback xmlns="">
      <p:transition spd="slow" advTm="54341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4A5C07F-4369-42D5-920A-DE4B9FE269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75DDF0-3579-4B50-8A4F-8161223D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9</a:t>
            </a:r>
            <a:br>
              <a:rPr lang="en-US" dirty="0"/>
            </a:br>
            <a:r>
              <a:rPr lang="en-US" dirty="0"/>
              <a:t>Retirement Savings Credit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E7D49-DAE6-4D84-97D0-CA67F5A457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B782C-08FD-4F04-AC83-28A0FC341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38F8E-75C6-4959-8EA1-5B96E9F3C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158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479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2"/>
    </mc:Choice>
    <mc:Fallback xmlns="">
      <p:transition spd="slow" advTm="8292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159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Refer to Pub 4012 Pages G-14 through G-16</a:t>
            </a:r>
          </a:p>
          <a:p>
            <a:r>
              <a:rPr lang="en-US" dirty="0"/>
              <a:t>Refer to Retirement Savings Credit slides in Andrews problem</a:t>
            </a:r>
          </a:p>
          <a:p>
            <a:r>
              <a:rPr lang="en-US" dirty="0"/>
              <a:t>Retirement savings amount shown on W-2 will automatically be transferred to Form 8880</a:t>
            </a:r>
          </a:p>
          <a:p>
            <a:pPr lvl="1"/>
            <a:r>
              <a:rPr lang="en-US" dirty="0"/>
              <a:t>Baker has a contribution to a 401k</a:t>
            </a:r>
          </a:p>
          <a:p>
            <a:r>
              <a:rPr lang="en-US" dirty="0"/>
              <a:t>Nothing else to enter into TSO for Baker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Retirement Savings Credit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16DE204-2DB3-41D7-BB0C-1FE15E4560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0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53"/>
    </mc:Choice>
    <mc:Fallback xmlns="">
      <p:transition spd="slow" advTm="8375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Enter Additional Personal Info on NJ Checklist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624" y="1338085"/>
            <a:ext cx="9753600" cy="44131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A4928E-34EA-4285-B5BA-8B6A3DA65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677361"/>
            <a:ext cx="8822834" cy="42401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78387-C7E8-43B5-ABC2-F463F2FA06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744545"/>
      </p:ext>
    </p:extLst>
  </p:cSld>
  <p:clrMapOvr>
    <a:masterClrMapping/>
  </p:clrMapOvr>
  <p:transition advTm="76634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160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886200" y="1331327"/>
            <a:ext cx="4648199" cy="50004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Form 8880 screen</a:t>
            </a:r>
            <a:br>
              <a:rPr lang="en-US" dirty="0"/>
            </a:br>
            <a:r>
              <a:rPr lang="en-US" sz="2400" dirty="0"/>
              <a:t>Federal Section&gt;Deductions&gt;Credits&gt;Retirement Savings Credit</a:t>
            </a:r>
          </a:p>
        </p:txBody>
      </p:sp>
      <p:sp>
        <p:nvSpPr>
          <p:cNvPr id="7" name="Oval 6"/>
          <p:cNvSpPr/>
          <p:nvPr/>
        </p:nvSpPr>
        <p:spPr>
          <a:xfrm>
            <a:off x="3398520" y="5257800"/>
            <a:ext cx="231648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3953470"/>
            <a:ext cx="1886991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TSO transferred</a:t>
            </a:r>
          </a:p>
          <a:p>
            <a:r>
              <a:rPr lang="en-US" b="1" dirty="0">
                <a:solidFill>
                  <a:srgbClr val="FF0000"/>
                </a:solidFill>
              </a:rPr>
              <a:t>401k contribution</a:t>
            </a:r>
          </a:p>
          <a:p>
            <a:r>
              <a:rPr lang="en-US" b="1" dirty="0">
                <a:solidFill>
                  <a:srgbClr val="FF0000"/>
                </a:solidFill>
              </a:rPr>
              <a:t>from W-2</a:t>
            </a:r>
          </a:p>
        </p:txBody>
      </p:sp>
      <p:cxnSp>
        <p:nvCxnSpPr>
          <p:cNvPr id="9" name="Straight Arrow Connector 8"/>
          <p:cNvCxnSpPr>
            <a:cxnSpLocks/>
            <a:endCxn id="7" idx="2"/>
          </p:cNvCxnSpPr>
          <p:nvPr/>
        </p:nvCxnSpPr>
        <p:spPr>
          <a:xfrm>
            <a:off x="2115591" y="4648200"/>
            <a:ext cx="1282929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C8210-669A-4A08-B348-102157CC76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9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74"/>
    </mc:Choice>
    <mc:Fallback xmlns="">
      <p:transition spd="slow" advTm="60474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161</a:t>
            </a:fld>
            <a:endParaRPr lang="en-US" alt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733800" y="1318946"/>
            <a:ext cx="4953000" cy="50184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Retirement Savings Credit on Form 8880</a:t>
            </a:r>
          </a:p>
        </p:txBody>
      </p:sp>
      <p:sp>
        <p:nvSpPr>
          <p:cNvPr id="9" name="Oval 8"/>
          <p:cNvSpPr/>
          <p:nvPr/>
        </p:nvSpPr>
        <p:spPr>
          <a:xfrm>
            <a:off x="8184483" y="6026666"/>
            <a:ext cx="571500" cy="42120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20200" y="5271470"/>
            <a:ext cx="260731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Retirement savings credit</a:t>
            </a:r>
          </a:p>
        </p:txBody>
      </p:sp>
      <p:cxnSp>
        <p:nvCxnSpPr>
          <p:cNvPr id="12" name="Straight Arrow Connector 11"/>
          <p:cNvCxnSpPr>
            <a:cxnSpLocks/>
            <a:stCxn id="11" idx="1"/>
            <a:endCxn id="9" idx="7"/>
          </p:cNvCxnSpPr>
          <p:nvPr/>
        </p:nvCxnSpPr>
        <p:spPr>
          <a:xfrm flipH="1">
            <a:off x="8672289" y="5456136"/>
            <a:ext cx="547911" cy="6322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2F9EE-66EC-4B52-8B24-74B33E7CEE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24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00"/>
    </mc:Choice>
    <mc:Fallback xmlns="">
      <p:transition spd="slow" advTm="53800"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162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066800" y="2003935"/>
            <a:ext cx="7643641" cy="37872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Retirement Savings Credit on Schedule 3</a:t>
            </a:r>
          </a:p>
        </p:txBody>
      </p:sp>
      <p:sp>
        <p:nvSpPr>
          <p:cNvPr id="7" name="Oval 6"/>
          <p:cNvSpPr/>
          <p:nvPr/>
        </p:nvSpPr>
        <p:spPr>
          <a:xfrm>
            <a:off x="8159872" y="3717397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67800" y="3634500"/>
            <a:ext cx="265059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Retirement Savings Credit</a:t>
            </a:r>
          </a:p>
        </p:txBody>
      </p:sp>
      <p:cxnSp>
        <p:nvCxnSpPr>
          <p:cNvPr id="9" name="Straight Arrow Connector 8"/>
          <p:cNvCxnSpPr>
            <a:cxnSpLocks/>
            <a:endCxn id="7" idx="6"/>
          </p:cNvCxnSpPr>
          <p:nvPr/>
        </p:nvCxnSpPr>
        <p:spPr>
          <a:xfrm flipH="1">
            <a:off x="8731372" y="3844202"/>
            <a:ext cx="318938" cy="164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159872" y="4234477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95082" y="4197746"/>
            <a:ext cx="2647713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of all nonrefundable</a:t>
            </a:r>
          </a:p>
          <a:p>
            <a:r>
              <a:rPr lang="en-US" b="1" dirty="0">
                <a:solidFill>
                  <a:srgbClr val="FF0000"/>
                </a:solidFill>
              </a:rPr>
              <a:t>credits</a:t>
            </a:r>
          </a:p>
        </p:txBody>
      </p:sp>
      <p:cxnSp>
        <p:nvCxnSpPr>
          <p:cNvPr id="13" name="Straight Arrow Connector 12"/>
          <p:cNvCxnSpPr>
            <a:cxnSpLocks/>
            <a:endCxn id="11" idx="6"/>
          </p:cNvCxnSpPr>
          <p:nvPr/>
        </p:nvCxnSpPr>
        <p:spPr>
          <a:xfrm flipH="1" flipV="1">
            <a:off x="8731372" y="4377695"/>
            <a:ext cx="332579" cy="1792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DD3C6-5B8B-451E-BD33-AAA57E8481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9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43"/>
    </mc:Choice>
    <mc:Fallback xmlns="">
      <p:transition spd="slow" advTm="44343"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163</a:t>
            </a:fld>
            <a:endParaRPr lang="en-US" alt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04800" y="1543050"/>
            <a:ext cx="9316015" cy="4857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Nonrefundable Credits on Federal 1040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55559" y="2269505"/>
            <a:ext cx="1942519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from</a:t>
            </a:r>
          </a:p>
          <a:p>
            <a:r>
              <a:rPr lang="en-US" b="1" dirty="0">
                <a:solidFill>
                  <a:srgbClr val="FF0000"/>
                </a:solidFill>
              </a:rPr>
              <a:t>Schedule 3, Part I</a:t>
            </a:r>
          </a:p>
          <a:p>
            <a:r>
              <a:rPr lang="en-US" b="1" dirty="0">
                <a:solidFill>
                  <a:srgbClr val="FF0000"/>
                </a:solidFill>
              </a:rPr>
              <a:t>gets added to CTC </a:t>
            </a:r>
          </a:p>
          <a:p>
            <a:r>
              <a:rPr lang="en-US" b="1" dirty="0">
                <a:solidFill>
                  <a:srgbClr val="FF0000"/>
                </a:solidFill>
              </a:rPr>
              <a:t>on Line 13a</a:t>
            </a:r>
          </a:p>
        </p:txBody>
      </p:sp>
      <p:sp>
        <p:nvSpPr>
          <p:cNvPr id="8" name="Oval 7"/>
          <p:cNvSpPr/>
          <p:nvPr/>
        </p:nvSpPr>
        <p:spPr>
          <a:xfrm>
            <a:off x="9085914" y="2390919"/>
            <a:ext cx="571500" cy="46638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9655656" y="2592671"/>
            <a:ext cx="27182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54A0A-65DB-4346-8C43-293BA304C3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24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41"/>
    </mc:Choice>
    <mc:Fallback xmlns="">
      <p:transition spd="slow" advTm="34941"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BE80F40-8D74-418B-9762-324C91D888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E14BCB-CBE0-47A5-8810-C5DE3AA88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109" y="1875512"/>
            <a:ext cx="11315638" cy="1219200"/>
          </a:xfrm>
        </p:spPr>
        <p:txBody>
          <a:bodyPr/>
          <a:lstStyle/>
          <a:p>
            <a:pPr marL="0" indent="0"/>
            <a:r>
              <a:rPr lang="en-US" dirty="0"/>
              <a:t>Scenario Step 10</a:t>
            </a:r>
            <a:br>
              <a:rPr lang="en-US" dirty="0"/>
            </a:br>
            <a:r>
              <a:rPr lang="en-US" dirty="0"/>
              <a:t>Child Tax Credit / Additional Child Tax Credit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26B51-84E6-4710-8D77-5FCA920374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AFED8-AE1A-4C2E-83D3-254281224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60AF9-04A3-460E-A668-C2AE31081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164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6403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8"/>
    </mc:Choice>
    <mc:Fallback xmlns="">
      <p:transition spd="slow" advTm="18228"/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1278833" y="1524000"/>
            <a:ext cx="9753600" cy="4419600"/>
          </a:xfrm>
        </p:spPr>
        <p:txBody>
          <a:bodyPr>
            <a:normAutofit fontScale="92500" lnSpcReduction="20000"/>
          </a:bodyPr>
          <a:lstStyle/>
          <a:p>
            <a:pPr marL="40481" indent="0">
              <a:buNone/>
            </a:pPr>
            <a:r>
              <a:rPr lang="en-US" altLang="en-US" dirty="0"/>
              <a:t>#1 Child Tax Credit (CTC)</a:t>
            </a:r>
          </a:p>
          <a:p>
            <a:pPr lvl="1"/>
            <a:r>
              <a:rPr lang="en-US" altLang="en-US" dirty="0"/>
              <a:t>Nonrefundable credit </a:t>
            </a:r>
          </a:p>
          <a:p>
            <a:pPr lvl="2">
              <a:buClr>
                <a:schemeClr val="accent2">
                  <a:lumMod val="50000"/>
                </a:schemeClr>
              </a:buClr>
            </a:pPr>
            <a:r>
              <a:rPr lang="en-US" altLang="en-US" dirty="0"/>
              <a:t>If no tax liability amount on 1040 Line 16, may still qualify for credit #2 </a:t>
            </a:r>
          </a:p>
          <a:p>
            <a:pPr lvl="1">
              <a:buClr>
                <a:schemeClr val="accent2">
                  <a:lumMod val="50000"/>
                </a:schemeClr>
              </a:buClr>
            </a:pPr>
            <a:r>
              <a:rPr lang="en-US" altLang="en-US" dirty="0"/>
              <a:t>Up to $2,000 per qualifying child</a:t>
            </a:r>
            <a:br>
              <a:rPr lang="en-US" altLang="en-US" dirty="0"/>
            </a:br>
            <a:endParaRPr lang="en-US" altLang="en-US" dirty="0"/>
          </a:p>
          <a:p>
            <a:pPr marL="40481" indent="0">
              <a:buNone/>
            </a:pPr>
            <a:r>
              <a:rPr lang="en-US" altLang="en-US" dirty="0"/>
              <a:t>#2 Additional Child Tax Credit (Additional CTC)</a:t>
            </a:r>
          </a:p>
          <a:p>
            <a:pPr lvl="1"/>
            <a:r>
              <a:rPr lang="en-US" altLang="en-US" dirty="0"/>
              <a:t>Refundable credit</a:t>
            </a:r>
          </a:p>
          <a:p>
            <a:pPr lvl="1"/>
            <a:r>
              <a:rPr lang="en-US" altLang="en-US" dirty="0"/>
              <a:t>Maximum Credit</a:t>
            </a:r>
          </a:p>
          <a:p>
            <a:pPr lvl="2">
              <a:buClr>
                <a:schemeClr val="accent2">
                  <a:lumMod val="50000"/>
                </a:schemeClr>
              </a:buClr>
            </a:pPr>
            <a:r>
              <a:rPr lang="en-US" altLang="en-US" dirty="0"/>
              <a:t>Up to unused portion of CTC</a:t>
            </a:r>
          </a:p>
          <a:p>
            <a:pPr lvl="2">
              <a:buClr>
                <a:schemeClr val="accent2">
                  <a:lumMod val="50000"/>
                </a:schemeClr>
              </a:buClr>
            </a:pPr>
            <a:r>
              <a:rPr lang="en-US" altLang="en-US" dirty="0"/>
              <a:t>Limited to $1,400 </a:t>
            </a:r>
          </a:p>
          <a:p>
            <a:pPr marL="857250" lvl="2" indent="0">
              <a:buClr>
                <a:schemeClr val="accent2">
                  <a:lumMod val="50000"/>
                </a:schemeClr>
              </a:buClr>
              <a:buNone/>
            </a:pPr>
            <a:endParaRPr lang="en-US" altLang="en-US" dirty="0"/>
          </a:p>
          <a:p>
            <a:pPr marL="40481" indent="0"/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Child Tax Credit – Two Credits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165</a:t>
            </a:fld>
            <a:endParaRPr lang="en-US" alt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2569A-A799-482D-A540-6A1B3E54E4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7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11"/>
    </mc:Choice>
    <mc:Fallback xmlns="">
      <p:transition spd="slow" advTm="99311"/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sz="quarter" idx="12"/>
          </p:nvPr>
        </p:nvSpPr>
        <p:spPr>
          <a:xfrm>
            <a:off x="1278833" y="1371599"/>
            <a:ext cx="9753600" cy="4893705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Refer to Pub 4012 Page G-2</a:t>
            </a:r>
          </a:p>
          <a:p>
            <a:r>
              <a:rPr lang="en-US" altLang="en-US" dirty="0"/>
              <a:t>Rules for qualifying person for CTC</a:t>
            </a:r>
          </a:p>
          <a:p>
            <a:pPr lvl="1"/>
            <a:r>
              <a:rPr lang="en-US" altLang="en-US" dirty="0"/>
              <a:t>Must be claimed as your dependent</a:t>
            </a:r>
          </a:p>
          <a:p>
            <a:pPr lvl="2"/>
            <a:r>
              <a:rPr lang="en-US" altLang="en-US" dirty="0"/>
              <a:t>Must be qualifying child, not qualifying relative</a:t>
            </a:r>
          </a:p>
          <a:p>
            <a:pPr lvl="1"/>
            <a:r>
              <a:rPr lang="en-US" altLang="en-US" dirty="0"/>
              <a:t>Must be related to taxpayer in certain ways (see 4012)</a:t>
            </a:r>
          </a:p>
          <a:p>
            <a:pPr lvl="1"/>
            <a:r>
              <a:rPr lang="en-US" altLang="en-US" u="sng" dirty="0"/>
              <a:t>Under age 17</a:t>
            </a:r>
            <a:r>
              <a:rPr lang="en-US" altLang="en-US" dirty="0"/>
              <a:t> at end of tax year</a:t>
            </a:r>
            <a:endParaRPr lang="en-US" altLang="en-US" u="sng" dirty="0"/>
          </a:p>
          <a:p>
            <a:pPr lvl="1"/>
            <a:r>
              <a:rPr lang="en-US" altLang="en-US" dirty="0"/>
              <a:t>U.S. citizen, national or resident alien</a:t>
            </a:r>
          </a:p>
          <a:p>
            <a:pPr lvl="1"/>
            <a:r>
              <a:rPr lang="en-US" altLang="en-US" dirty="0"/>
              <a:t>Child did not provide more than half of his/her own support</a:t>
            </a:r>
          </a:p>
          <a:p>
            <a:pPr lvl="1"/>
            <a:r>
              <a:rPr lang="en-US" altLang="en-US" dirty="0"/>
              <a:t>Lived with the taxpayer for more than half of tax year</a:t>
            </a:r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Child Tax Credit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166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5B6FC-D083-4F11-BEFE-EB5D63EDBB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2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56"/>
    </mc:Choice>
    <mc:Fallback xmlns="">
      <p:transition spd="slow" advTm="94356"/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sz="quarter" idx="12"/>
          </p:nvPr>
        </p:nvSpPr>
        <p:spPr>
          <a:xfrm>
            <a:off x="1278833" y="1371599"/>
            <a:ext cx="9753600" cy="4893705"/>
          </a:xfrm>
        </p:spPr>
        <p:txBody>
          <a:bodyPr>
            <a:normAutofit/>
          </a:bodyPr>
          <a:lstStyle/>
          <a:p>
            <a:r>
              <a:rPr lang="en-US" altLang="en-US" dirty="0"/>
              <a:t>Child must have a Social Security # before due date of return</a:t>
            </a:r>
          </a:p>
          <a:p>
            <a:r>
              <a:rPr lang="en-US" altLang="en-US" dirty="0"/>
              <a:t>Subject to AGI phase out</a:t>
            </a:r>
          </a:p>
          <a:p>
            <a:pPr lvl="1"/>
            <a:r>
              <a:rPr lang="en-US" altLang="en-US" dirty="0"/>
              <a:t>Rare for those taxpayers we serve</a:t>
            </a:r>
          </a:p>
          <a:p>
            <a:r>
              <a:rPr lang="en-US" altLang="en-US" dirty="0"/>
              <a:t>TSO calculates automatically based on prior entries</a:t>
            </a:r>
          </a:p>
          <a:p>
            <a:pPr lvl="1"/>
            <a:r>
              <a:rPr lang="en-US" altLang="en-US" dirty="0"/>
              <a:t>No need to enter anything else into TSO for Baker</a:t>
            </a:r>
          </a:p>
          <a:p>
            <a:pPr lvl="1"/>
            <a:r>
              <a:rPr lang="en-US" altLang="en-US" dirty="0"/>
              <a:t>Refund monitors will not change for this step since TSO had already calculated this credit in the background earlier</a:t>
            </a:r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Child Tax Credit                                                  </a:t>
            </a:r>
            <a:endParaRPr lang="en-US" altLang="en-US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167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52DD8-D9A8-411E-943A-01F2F3358D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6AE305-4728-41EB-9C29-88C6FEE6D01B}"/>
              </a:ext>
            </a:extLst>
          </p:cNvPr>
          <p:cNvSpPr txBox="1"/>
          <p:nvPr/>
        </p:nvSpPr>
        <p:spPr>
          <a:xfrm>
            <a:off x="10408060" y="647792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403340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73"/>
    </mc:Choice>
    <mc:Fallback xmlns="">
      <p:transition spd="slow" advTm="101273"/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438400" y="1447800"/>
            <a:ext cx="7467599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CTC – Pub 4012 Page G-2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168</a:t>
            </a:fld>
            <a:endParaRPr lang="en-US" alt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A28B3-E041-431E-88FE-5A6DFD0586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65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98"/>
    </mc:Choice>
    <mc:Fallback xmlns="">
      <p:transition spd="slow" advTm="140798"/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 dirty="0"/>
              <a:t>Child must be a dependent, so if </a:t>
            </a:r>
            <a:r>
              <a:rPr lang="en-US" altLang="en-US" u="sng" dirty="0"/>
              <a:t>dependency goes to noncustodial parent, then so does CTC</a:t>
            </a:r>
          </a:p>
          <a:p>
            <a:r>
              <a:rPr lang="en-US" altLang="en-US" dirty="0"/>
              <a:t>Refer to footnotes on Pub 4012 Pages G-2 and G-3 for more information</a:t>
            </a:r>
          </a:p>
          <a:p>
            <a:r>
              <a:rPr lang="en-US" altLang="en-US" dirty="0"/>
              <a:t>See also Form 8332 (Release of Claim to Exemption for Child by Custodial Parent)</a:t>
            </a:r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CTC - Child of Divorced or Separated Parents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169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57820-1FCE-4233-8A3F-040EC5A285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78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76"/>
    </mc:Choice>
    <mc:Fallback xmlns="">
      <p:transition spd="slow" advTm="1527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NJ Core Baker TY2019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0BBC-AC8A-41A2-B5A2-A38EDA6883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395" name="Rectangle 11"/>
          <p:cNvSpPr>
            <a:spLocks noGrp="1" noChangeArrowheads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Person other than taxpayer or spouse who entitles taxpayer to an exemption:</a:t>
            </a:r>
          </a:p>
          <a:p>
            <a:pPr lvl="1"/>
            <a:r>
              <a:rPr lang="en-US" altLang="en-US" b="1" dirty="0">
                <a:solidFill>
                  <a:srgbClr val="FF0000"/>
                </a:solidFill>
              </a:rPr>
              <a:t>Qualifying child </a:t>
            </a:r>
            <a:r>
              <a:rPr lang="en-US" altLang="en-US" dirty="0"/>
              <a:t>(which also includes adult with disability)</a:t>
            </a:r>
          </a:p>
          <a:p>
            <a:pPr marL="576262" lvl="1" indent="0">
              <a:buNone/>
            </a:pPr>
            <a:r>
              <a:rPr lang="en-US" altLang="en-US" dirty="0"/>
              <a:t>	</a:t>
            </a:r>
            <a:r>
              <a:rPr lang="en-US" altLang="en-US" b="1" dirty="0"/>
              <a:t>OR</a:t>
            </a:r>
          </a:p>
          <a:p>
            <a:pPr lvl="1"/>
            <a:r>
              <a:rPr lang="en-US" altLang="en-US" dirty="0"/>
              <a:t>Qualifying relative (which also includes qualifying non-relatives)</a:t>
            </a:r>
          </a:p>
        </p:txBody>
      </p:sp>
      <p:sp>
        <p:nvSpPr>
          <p:cNvPr id="1331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Dependent Exemption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43D6E-D76E-4C81-97A9-CAC1230A2D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47518F-A478-4E7D-92B6-F0678AA33E17}"/>
              </a:ext>
            </a:extLst>
          </p:cNvPr>
          <p:cNvSpPr txBox="1"/>
          <p:nvPr/>
        </p:nvSpPr>
        <p:spPr>
          <a:xfrm>
            <a:off x="2971800" y="5181600"/>
            <a:ext cx="7003136" cy="461665"/>
          </a:xfrm>
          <a:prstGeom prst="rect">
            <a:avLst/>
          </a:prstGeom>
          <a:noFill/>
          <a:ln w="28575" cap="rnd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this lesson only  Qualifying Child will be discussed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68808"/>
      </p:ext>
    </p:extLst>
  </p:cSld>
  <p:clrMapOvr>
    <a:masterClrMapping/>
  </p:clrMapOvr>
  <p:transition advTm="78692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667000" y="1371600"/>
            <a:ext cx="6629400" cy="4724400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066802" y="28835"/>
            <a:ext cx="10134597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CTC - Child of Divorced Parents – Pub 4012 Page G-3</a:t>
            </a:r>
            <a:br>
              <a:rPr lang="en-US" altLang="en-US" dirty="0"/>
            </a:br>
            <a:r>
              <a:rPr lang="en-US" altLang="en-US" dirty="0"/>
              <a:t>Footnotes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170</a:t>
            </a:fld>
            <a:endParaRPr lang="en-US" alt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A3EDD-E360-4E08-83F2-B9A8BB0FD0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04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45"/>
    </mc:Choice>
    <mc:Fallback xmlns="">
      <p:transition spd="slow" advTm="38645"/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Content Placeholder 2"/>
          <p:cNvSpPr>
            <a:spLocks noGrp="1"/>
          </p:cNvSpPr>
          <p:nvPr>
            <p:ph sz="quarter" idx="12"/>
          </p:nvPr>
        </p:nvSpPr>
        <p:spPr>
          <a:xfrm>
            <a:off x="1278833" y="1600200"/>
            <a:ext cx="9753600" cy="426720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Requirements for Additional CTC:</a:t>
            </a:r>
          </a:p>
          <a:p>
            <a:pPr lvl="1"/>
            <a:r>
              <a:rPr lang="en-US" altLang="en-US" dirty="0"/>
              <a:t>Taxpayer must have more than $2,500 of taxable earned income if they have at least one qualifying child</a:t>
            </a:r>
          </a:p>
          <a:p>
            <a:pPr lvl="1"/>
            <a:r>
              <a:rPr lang="en-US" altLang="en-US" dirty="0"/>
              <a:t>No income requirement if taxpayer has 3 or more children </a:t>
            </a:r>
          </a:p>
          <a:p>
            <a:r>
              <a:rPr lang="en-US" altLang="en-US" dirty="0"/>
              <a:t>TSO automatically calculates on Schedule 8812</a:t>
            </a:r>
          </a:p>
          <a:p>
            <a:pPr lvl="1"/>
            <a:r>
              <a:rPr lang="en-US" altLang="en-US" dirty="0"/>
              <a:t>No need to enter anything else into TSO for Baker</a:t>
            </a:r>
          </a:p>
          <a:p>
            <a:pPr lvl="1"/>
            <a:r>
              <a:rPr lang="en-US" altLang="en-US" dirty="0"/>
              <a:t>Refund monitors will not change for this step since TSO had already calculated this credit in the background earlier</a:t>
            </a:r>
          </a:p>
          <a:p>
            <a:r>
              <a:rPr lang="en-US" altLang="en-US" dirty="0"/>
              <a:t>IRS will not pay refund for any return claiming Additional CTC before February 15 of tax season </a:t>
            </a:r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Additional CTC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171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560D0-6C5A-499A-B5E0-D25DC0A4A2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1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971"/>
    </mc:Choice>
    <mc:Fallback xmlns="">
      <p:transition spd="slow" advTm="154971"/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066800" y="18757"/>
            <a:ext cx="9751391" cy="1143000"/>
          </a:xfrm>
        </p:spPr>
        <p:txBody>
          <a:bodyPr/>
          <a:lstStyle/>
          <a:p>
            <a:r>
              <a:rPr lang="en-US" altLang="en-US" dirty="0"/>
              <a:t>Additional CTC – Pub 4012 Page G-2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172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042621" y="1762125"/>
            <a:ext cx="6227408" cy="4022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3BC20-95FB-492E-92DF-7763425C72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13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7"/>
    </mc:Choice>
    <mc:Fallback xmlns="">
      <p:transition spd="slow" advTm="22997"/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657600" y="1339032"/>
            <a:ext cx="4185446" cy="49910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173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Additional CTC on Schedule 8812</a:t>
            </a:r>
          </a:p>
        </p:txBody>
      </p:sp>
      <p:sp>
        <p:nvSpPr>
          <p:cNvPr id="7" name="Oval 6"/>
          <p:cNvSpPr/>
          <p:nvPr/>
        </p:nvSpPr>
        <p:spPr>
          <a:xfrm>
            <a:off x="7474348" y="6122087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10600" y="5504935"/>
            <a:ext cx="183717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Additional CTC</a:t>
            </a:r>
          </a:p>
        </p:txBody>
      </p:sp>
      <p:cxnSp>
        <p:nvCxnSpPr>
          <p:cNvPr id="9" name="Straight Arrow Connector 8"/>
          <p:cNvCxnSpPr>
            <a:cxnSpLocks/>
            <a:stCxn id="8" idx="1"/>
          </p:cNvCxnSpPr>
          <p:nvPr/>
        </p:nvCxnSpPr>
        <p:spPr>
          <a:xfrm flipH="1">
            <a:off x="7922391" y="5689601"/>
            <a:ext cx="688209" cy="4085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F843F-0E99-48C9-89EA-E61DD399B2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48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56"/>
    </mc:Choice>
    <mc:Fallback xmlns="">
      <p:transition spd="slow" advTm="53756"/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763002" y="1676400"/>
            <a:ext cx="8461208" cy="4419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174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CTC and Additional CTC on Federal 1040</a:t>
            </a:r>
          </a:p>
        </p:txBody>
      </p:sp>
      <p:sp>
        <p:nvSpPr>
          <p:cNvPr id="7" name="Oval 6"/>
          <p:cNvSpPr/>
          <p:nvPr/>
        </p:nvSpPr>
        <p:spPr>
          <a:xfrm>
            <a:off x="7258050" y="3853239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16083" y="3809786"/>
            <a:ext cx="158658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Additional CTC</a:t>
            </a:r>
          </a:p>
        </p:txBody>
      </p:sp>
      <p:cxnSp>
        <p:nvCxnSpPr>
          <p:cNvPr id="9" name="Straight Arrow Connector 8"/>
          <p:cNvCxnSpPr>
            <a:cxnSpLocks/>
            <a:stCxn id="8" idx="1"/>
          </p:cNvCxnSpPr>
          <p:nvPr/>
        </p:nvCxnSpPr>
        <p:spPr>
          <a:xfrm flipH="1">
            <a:off x="7829550" y="3994452"/>
            <a:ext cx="158653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416083" y="1584360"/>
            <a:ext cx="2598084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CTC – Less than $2K since</a:t>
            </a:r>
          </a:p>
          <a:p>
            <a:r>
              <a:rPr lang="en-US" b="1" dirty="0">
                <a:solidFill>
                  <a:srgbClr val="FF0000"/>
                </a:solidFill>
              </a:rPr>
              <a:t>nonrefundable credit;</a:t>
            </a:r>
          </a:p>
          <a:p>
            <a:r>
              <a:rPr lang="en-US" b="1" dirty="0">
                <a:solidFill>
                  <a:srgbClr val="FF0000"/>
                </a:solidFill>
              </a:rPr>
              <a:t>no remaining tax liability</a:t>
            </a:r>
          </a:p>
        </p:txBody>
      </p:sp>
      <p:sp>
        <p:nvSpPr>
          <p:cNvPr id="11" name="Oval 10"/>
          <p:cNvSpPr/>
          <p:nvPr/>
        </p:nvSpPr>
        <p:spPr>
          <a:xfrm flipV="1">
            <a:off x="7258050" y="2355289"/>
            <a:ext cx="571500" cy="30480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cxnSpLocks/>
            <a:stCxn id="10" idx="1"/>
          </p:cNvCxnSpPr>
          <p:nvPr/>
        </p:nvCxnSpPr>
        <p:spPr>
          <a:xfrm flipH="1">
            <a:off x="7780799" y="2046025"/>
            <a:ext cx="1635284" cy="3866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829800" y="2693419"/>
            <a:ext cx="152682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$0 tax liability</a:t>
            </a:r>
          </a:p>
        </p:txBody>
      </p:sp>
      <p:sp>
        <p:nvSpPr>
          <p:cNvPr id="18" name="Oval 17"/>
          <p:cNvSpPr/>
          <p:nvPr/>
        </p:nvSpPr>
        <p:spPr>
          <a:xfrm flipV="1">
            <a:off x="8915400" y="2701771"/>
            <a:ext cx="381000" cy="252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>
            <a:cxnSpLocks/>
            <a:stCxn id="14" idx="1"/>
          </p:cNvCxnSpPr>
          <p:nvPr/>
        </p:nvCxnSpPr>
        <p:spPr>
          <a:xfrm flipH="1" flipV="1">
            <a:off x="9268326" y="2835925"/>
            <a:ext cx="561474" cy="421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3A347-1AC0-40AD-A785-0A97D13C33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4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94"/>
    </mc:Choice>
    <mc:Fallback xmlns="">
      <p:transition spd="slow" advTm="45994"/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5C552BA-CAF1-4511-88AE-31B2E3E8F1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64FBE6-A8E3-4683-8E1D-DD334D8A6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11</a:t>
            </a:r>
            <a:br>
              <a:rPr lang="en-US" dirty="0"/>
            </a:br>
            <a:r>
              <a:rPr lang="en-US" dirty="0"/>
              <a:t>Earned Income Credit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7D3AD-3F79-44FA-8685-340BCB7AD1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D7E19-B5C9-4CE5-95AC-9A7C7A1B1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6D00F-DEA0-41E8-8ECD-3191F0620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175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84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7"/>
    </mc:Choice>
    <mc:Fallback xmlns="">
      <p:transition spd="slow" advTm="9507"/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176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148362" y="1295400"/>
            <a:ext cx="10134596" cy="5105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Refer to Pub 4012 Pages I-2 through I-5</a:t>
            </a:r>
          </a:p>
          <a:p>
            <a:r>
              <a:rPr lang="en-US" dirty="0"/>
              <a:t>Refundable credit</a:t>
            </a:r>
          </a:p>
          <a:p>
            <a:r>
              <a:rPr lang="en-US" dirty="0"/>
              <a:t>TSO automatically calculates this credit in the background</a:t>
            </a:r>
          </a:p>
          <a:p>
            <a:pPr lvl="1"/>
            <a:r>
              <a:rPr lang="en-US" dirty="0"/>
              <a:t>No need to enter anything else in TSO for Baker</a:t>
            </a:r>
          </a:p>
          <a:p>
            <a:r>
              <a:rPr lang="en-US" dirty="0"/>
              <a:t>NJ allows an EITC also, based on 39% of Federal EIC amount</a:t>
            </a:r>
          </a:p>
          <a:p>
            <a:pPr lvl="1"/>
            <a:r>
              <a:rPr lang="en-US" dirty="0"/>
              <a:t>Refer to NJ Special Handling document</a:t>
            </a:r>
          </a:p>
          <a:p>
            <a:pPr lvl="1"/>
            <a:r>
              <a:rPr lang="en-US" dirty="0"/>
              <a:t>TSO automatically calculates and populates on NJ 1040; no need for NJ Checklist entry</a:t>
            </a:r>
          </a:p>
          <a:p>
            <a:pPr lvl="1"/>
            <a:r>
              <a:rPr lang="en-US" altLang="en-US" dirty="0"/>
              <a:t>Taxpayer may have Federal earned income, but no NJ earned income (e.g. – disability, third-party sick pay).  Still eligible for NJ EITC</a:t>
            </a:r>
          </a:p>
          <a:p>
            <a:r>
              <a:rPr lang="en-US" altLang="en-US" dirty="0"/>
              <a:t>IRS will not pay refund for any return claiming EIC before February 15 of tax season </a:t>
            </a:r>
          </a:p>
          <a:p>
            <a:pPr marL="0" indent="0">
              <a:buNone/>
            </a:pPr>
            <a:endParaRPr lang="en-US" alt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Earned Income Credit (EIC)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921FA3-EA37-49D7-906D-345BCD5395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0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560"/>
    </mc:Choice>
    <mc:Fallback xmlns="">
      <p:transition spd="slow" advTm="231560"/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177</a:t>
            </a:fld>
            <a:endParaRPr lang="en-US" alt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1278833" y="1524000"/>
            <a:ext cx="9753600" cy="4572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Taxpayers and qualifying children must all have valid SS #s for employment by due date of return</a:t>
            </a:r>
          </a:p>
          <a:p>
            <a:r>
              <a:rPr lang="en-US" dirty="0"/>
              <a:t>Cannot be filing MFS</a:t>
            </a:r>
          </a:p>
          <a:p>
            <a:r>
              <a:rPr lang="en-US" dirty="0"/>
              <a:t>Must be U.S. citizen or resident alien all year</a:t>
            </a:r>
          </a:p>
          <a:p>
            <a:r>
              <a:rPr lang="en-US" dirty="0"/>
              <a:t>Investment income must be $3,600 or less</a:t>
            </a:r>
          </a:p>
          <a:p>
            <a:pPr lvl="1"/>
            <a:r>
              <a:rPr lang="en-US" dirty="0"/>
              <a:t>Taxable and tax-exempt interest, dividends, capital gains, capital gains distributions</a:t>
            </a:r>
          </a:p>
          <a:p>
            <a:r>
              <a:rPr lang="en-US" dirty="0"/>
              <a:t>Taxpayer or spouse cannot be qualifying child of another person</a:t>
            </a:r>
          </a:p>
          <a:p>
            <a:r>
              <a:rPr lang="en-US" dirty="0"/>
              <a:t>Earned income and AGI must be under certain limits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– General Eligibility Requirements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5573C-1326-470C-9512-F873ABF2BA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48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18"/>
    </mc:Choice>
    <mc:Fallback xmlns="">
      <p:transition spd="slow" advTm="84718"/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178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447800"/>
            <a:ext cx="9753600" cy="4343400"/>
          </a:xfrm>
        </p:spPr>
        <p:txBody>
          <a:bodyPr>
            <a:normAutofit fontScale="25000" lnSpcReduction="20000"/>
          </a:bodyPr>
          <a:lstStyle/>
          <a:p>
            <a:r>
              <a:rPr lang="en-US" altLang="en-US" sz="9600" dirty="0"/>
              <a:t>Child meets qualifying relationship requirements (See Pub 4012 page I-4)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r>
              <a:rPr lang="en-US" altLang="en-US" sz="9600" dirty="0"/>
              <a:t>Child must under 19, OR under 24 &amp; full-time student &amp; younger than taxpayer, OR any age &amp; permanently &amp; totally disabled</a:t>
            </a:r>
          </a:p>
          <a:p>
            <a:r>
              <a:rPr lang="en-US" altLang="en-US" sz="9600" dirty="0"/>
              <a:t> Child did not file a joint return</a:t>
            </a:r>
          </a:p>
          <a:p>
            <a:r>
              <a:rPr lang="en-US" altLang="en-US" sz="9600" dirty="0"/>
              <a:t> Child lived with taxpayer over half the year</a:t>
            </a:r>
          </a:p>
          <a:p>
            <a:r>
              <a:rPr lang="en-US" altLang="en-US" sz="9600" dirty="0"/>
              <a:t> Child is unmarried BUT see Pub 17 for exceptions</a:t>
            </a:r>
          </a:p>
          <a:p>
            <a:r>
              <a:rPr lang="en-US" altLang="en-US" sz="9600" b="1" dirty="0">
                <a:solidFill>
                  <a:srgbClr val="FF0000"/>
                </a:solidFill>
              </a:rPr>
              <a:t>Qualifying Child </a:t>
            </a:r>
            <a:r>
              <a:rPr lang="en-US" altLang="en-US" sz="9600" b="1" u="sng" dirty="0">
                <a:solidFill>
                  <a:srgbClr val="FF0000"/>
                </a:solidFill>
              </a:rPr>
              <a:t>does NOT have to be a dependent</a:t>
            </a:r>
            <a:endParaRPr lang="en-US" altLang="en-US" sz="9600" b="1" dirty="0">
              <a:solidFill>
                <a:srgbClr val="FF0000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– Additional Requirement with a Qualifying Child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776"/>
          <a:stretch/>
        </p:blipFill>
        <p:spPr>
          <a:xfrm>
            <a:off x="2742098" y="1981200"/>
            <a:ext cx="6400800" cy="838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AD7E31-2CD8-4270-A2B5-C223670948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17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87"/>
    </mc:Choice>
    <mc:Fallback xmlns="">
      <p:transition spd="slow" advTm="115187"/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9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EIC – Additional Requirements With No Qualifying Child</a:t>
            </a:r>
          </a:p>
        </p:txBody>
      </p:sp>
      <p:sp>
        <p:nvSpPr>
          <p:cNvPr id="10199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At least 25 but under 65 as of 12/31</a:t>
            </a:r>
          </a:p>
          <a:p>
            <a:r>
              <a:rPr lang="en-US" altLang="en-US" dirty="0"/>
              <a:t>Cannot be the dependent or qualifying child of another person</a:t>
            </a:r>
          </a:p>
          <a:p>
            <a:r>
              <a:rPr lang="en-US" altLang="en-US" dirty="0"/>
              <a:t>Lived in US more than half the year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5" name="TextBox 4" descr="NJ Pub Ref"/>
          <p:cNvSpPr txBox="1"/>
          <p:nvPr/>
        </p:nvSpPr>
        <p:spPr>
          <a:xfrm>
            <a:off x="10108403" y="58580"/>
            <a:ext cx="184730" cy="246221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pPr algn="r"/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179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ED6F5E-7CCE-4B34-9E05-4F11DB3CA0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81866"/>
      </p:ext>
    </p:extLst>
  </p:cSld>
  <p:clrMapOvr>
    <a:masterClrMapping/>
  </p:clrMapOvr>
  <p:transition advTm="38363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724F84C-4BA4-4225-B5A9-AD8D6FC1B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NJ Core Baker TY2019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548E9-6249-43D8-B9E7-ADE0445223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Intake Sheet and Interview to Determine Dependents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294967295"/>
          </p:nvPr>
        </p:nvSpPr>
        <p:spPr>
          <a:xfrm>
            <a:off x="685800" y="3932752"/>
            <a:ext cx="10656887" cy="2163248"/>
          </a:xfrm>
        </p:spPr>
        <p:txBody>
          <a:bodyPr>
            <a:normAutofit fontScale="47500" lnSpcReduction="20000"/>
          </a:bodyPr>
          <a:lstStyle/>
          <a:p>
            <a:r>
              <a:rPr lang="en-US" sz="4500" dirty="0"/>
              <a:t>Ask: Who else lived with you?</a:t>
            </a:r>
          </a:p>
          <a:p>
            <a:r>
              <a:rPr lang="en-US" sz="4500" dirty="0"/>
              <a:t>Who else did you support?</a:t>
            </a:r>
          </a:p>
          <a:p>
            <a:r>
              <a:rPr lang="en-US" sz="4500" dirty="0"/>
              <a:t>Counselors are required to determine the answers to all questions in the shaded boxes and record them on the Intake Sheet</a:t>
            </a:r>
          </a:p>
          <a:p>
            <a:r>
              <a:rPr lang="en-US" sz="4500" dirty="0"/>
              <a:t>All this information will be used to determine who can be claimed as a dependent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524000"/>
            <a:ext cx="7879260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7337288" y="1981200"/>
            <a:ext cx="2675572" cy="14478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43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33"/>
    </mc:Choice>
    <mc:Fallback xmlns="">
      <p:transition spd="slow" advTm="114433"/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Earned Income and AGI Limitations – Pub 4012 Page I-2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3600" y="1981200"/>
            <a:ext cx="74676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180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F915F3-8100-47E5-A7A7-46DE7771B1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713208"/>
      </p:ext>
    </p:extLst>
  </p:cSld>
  <p:clrMapOvr>
    <a:masterClrMapping/>
  </p:clrMapOvr>
  <p:transition advTm="59918"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E3000-1FE7-4597-BE23-A1AC10F0DE04}" type="slidenum">
              <a:rPr lang="en-US" altLang="en-US" smtClean="0"/>
              <a:pPr>
                <a:defRPr/>
              </a:pPr>
              <a:t>181</a:t>
            </a:fld>
            <a:endParaRPr lang="en-US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Schedule EIC – Qualifying Child Information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CC374A-772C-4EF6-985F-5862253647E0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3810000" y="1294694"/>
            <a:ext cx="3888344" cy="50299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61C50-CDF6-409C-BEBD-41688FE8A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0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25"/>
    </mc:Choice>
    <mc:Fallback xmlns="">
      <p:transition spd="slow" advTm="41325"/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DDE528-DF85-4A8F-8A86-B098991A0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449470"/>
            <a:ext cx="5189606" cy="49202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E3000-1FE7-4597-BE23-A1AC10F0DE04}" type="slidenum">
              <a:rPr lang="en-US" altLang="en-US" smtClean="0"/>
              <a:pPr>
                <a:defRPr/>
              </a:pPr>
              <a:t>182</a:t>
            </a:fld>
            <a:endParaRPr lang="en-US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Worksheet A - 2019 EIC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86009" y="2131064"/>
            <a:ext cx="160556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Earned income</a:t>
            </a:r>
          </a:p>
        </p:txBody>
      </p:sp>
      <p:sp>
        <p:nvSpPr>
          <p:cNvPr id="8" name="Oval 7"/>
          <p:cNvSpPr/>
          <p:nvPr/>
        </p:nvSpPr>
        <p:spPr>
          <a:xfrm>
            <a:off x="6741725" y="2131064"/>
            <a:ext cx="854212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7591359" y="2297572"/>
            <a:ext cx="1447800" cy="181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821160" y="3269772"/>
            <a:ext cx="52969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AGI</a:t>
            </a:r>
          </a:p>
        </p:txBody>
      </p:sp>
      <p:sp>
        <p:nvSpPr>
          <p:cNvPr id="13" name="Oval 12"/>
          <p:cNvSpPr/>
          <p:nvPr/>
        </p:nvSpPr>
        <p:spPr>
          <a:xfrm>
            <a:off x="6668889" y="3303390"/>
            <a:ext cx="854212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cxnSpLocks/>
            <a:stCxn id="12" idx="1"/>
          </p:cNvCxnSpPr>
          <p:nvPr/>
        </p:nvCxnSpPr>
        <p:spPr>
          <a:xfrm flipH="1">
            <a:off x="7467872" y="3454438"/>
            <a:ext cx="1353288" cy="129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370766" y="5984216"/>
            <a:ext cx="47801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EIC</a:t>
            </a:r>
          </a:p>
        </p:txBody>
      </p:sp>
      <p:sp>
        <p:nvSpPr>
          <p:cNvPr id="17" name="Oval 16"/>
          <p:cNvSpPr/>
          <p:nvPr/>
        </p:nvSpPr>
        <p:spPr>
          <a:xfrm>
            <a:off x="7771764" y="6025665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8363173" y="6168882"/>
            <a:ext cx="987684" cy="10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75BD4-B5E8-4F30-AF40-AE41D00FD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9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63"/>
    </mc:Choice>
    <mc:Fallback xmlns="">
      <p:transition spd="slow" advTm="30363"/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067" y="1369568"/>
            <a:ext cx="3881734" cy="49238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E3000-1FE7-4597-BE23-A1AC10F0DE04}" type="slidenum">
              <a:rPr lang="en-US" altLang="en-US" smtClean="0"/>
              <a:pPr>
                <a:defRPr/>
              </a:pPr>
              <a:t>183</a:t>
            </a:fld>
            <a:endParaRPr lang="en-US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Worksheet B – 2019 EIC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24773" y="4904342"/>
            <a:ext cx="212981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earned income</a:t>
            </a:r>
          </a:p>
        </p:txBody>
      </p:sp>
      <p:sp>
        <p:nvSpPr>
          <p:cNvPr id="17" name="Oval 16"/>
          <p:cNvSpPr/>
          <p:nvPr/>
        </p:nvSpPr>
        <p:spPr>
          <a:xfrm>
            <a:off x="7122984" y="4958949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7683956" y="5089008"/>
            <a:ext cx="647700" cy="263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A719B8-738F-4211-A469-4F4798DC3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5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04"/>
    </mc:Choice>
    <mc:Fallback xmlns="">
      <p:transition spd="slow" advTm="15704"/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505556"/>
            <a:ext cx="8423032" cy="4343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/>
          <p:cNvSpPr/>
          <p:nvPr/>
        </p:nvSpPr>
        <p:spPr>
          <a:xfrm>
            <a:off x="7696200" y="3200401"/>
            <a:ext cx="723900" cy="4975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E3000-1FE7-4597-BE23-A1AC10F0DE04}" type="slidenum">
              <a:rPr lang="en-US" altLang="en-US" smtClean="0"/>
              <a:pPr>
                <a:defRPr/>
              </a:pPr>
              <a:t>184</a:t>
            </a:fld>
            <a:endParaRPr lang="en-US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Earned Income Credit on Federal 1040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03882" y="3297015"/>
            <a:ext cx="47801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EIC</a:t>
            </a:r>
          </a:p>
        </p:txBody>
      </p:sp>
      <p:cxnSp>
        <p:nvCxnSpPr>
          <p:cNvPr id="8" name="Straight Arrow Connector 7"/>
          <p:cNvCxnSpPr>
            <a:cxnSpLocks/>
            <a:stCxn id="7" idx="1"/>
          </p:cNvCxnSpPr>
          <p:nvPr/>
        </p:nvCxnSpPr>
        <p:spPr>
          <a:xfrm flipH="1" flipV="1">
            <a:off x="8421427" y="3428467"/>
            <a:ext cx="1582455" cy="532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78FE980-C463-4AA4-AD4D-1A2FE8BFC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69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43"/>
    </mc:Choice>
    <mc:Fallback xmlns="">
      <p:transition spd="slow" advTm="13443"/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111" y="1371599"/>
            <a:ext cx="6007889" cy="49668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E3000-1FE7-4597-BE23-A1AC10F0DE04}" type="slidenum">
              <a:rPr lang="en-US" altLang="en-US" smtClean="0"/>
              <a:pPr>
                <a:defRPr/>
              </a:pPr>
              <a:t>185</a:t>
            </a:fld>
            <a:endParaRPr lang="en-US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Earned Income Tax Credit on NJ 1040</a:t>
            </a:r>
          </a:p>
        </p:txBody>
      </p:sp>
      <p:sp>
        <p:nvSpPr>
          <p:cNvPr id="7" name="Oval 6"/>
          <p:cNvSpPr/>
          <p:nvPr/>
        </p:nvSpPr>
        <p:spPr>
          <a:xfrm flipV="1">
            <a:off x="8153400" y="3147070"/>
            <a:ext cx="609600" cy="381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41877" y="3164572"/>
            <a:ext cx="87049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EITC</a:t>
            </a:r>
          </a:p>
        </p:txBody>
      </p:sp>
      <p:cxnSp>
        <p:nvCxnSpPr>
          <p:cNvPr id="9" name="Straight Arrow Connector 8"/>
          <p:cNvCxnSpPr>
            <a:cxnSpLocks/>
            <a:stCxn id="8" idx="1"/>
            <a:endCxn id="7" idx="6"/>
          </p:cNvCxnSpPr>
          <p:nvPr/>
        </p:nvCxnSpPr>
        <p:spPr>
          <a:xfrm flipH="1" flipV="1">
            <a:off x="8763000" y="3337570"/>
            <a:ext cx="978877" cy="116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977E516-8789-43C6-A106-6E551ECF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8"/>
    </mc:Choice>
    <mc:Fallback xmlns="">
      <p:transition spd="slow" advTm="22728"/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cs typeface="Calibri"/>
              </a:rPr>
              <a:t>Tara Baker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Federal Health Insurance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271DD2-C036-4B6E-9136-34AD22429C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56F4C-9213-4C81-81B4-38C183E62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445FD-8BDF-423A-ABEC-381B3884F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186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43537448"/>
      </p:ext>
    </p:extLst>
  </p:cSld>
  <p:clrMapOvr>
    <a:masterClrMapping/>
  </p:clrMapOvr>
  <p:transition spd="slow" advTm="11527"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28D44CC-8CAC-4AAC-98D9-C8F28712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CDA8A1-8FB5-402D-B603-4B204359C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12</a:t>
            </a:r>
            <a:br>
              <a:rPr lang="en-US" dirty="0"/>
            </a:br>
            <a:r>
              <a:rPr lang="en-US" dirty="0"/>
              <a:t>Health Insurance (Federal)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96F9-079F-41E6-833F-FCF258B922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30CE8-4AE5-427E-A897-846394F38F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4EF99-3CFB-46DF-A1A9-6DBB59361F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187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074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36"/>
    </mc:Choice>
    <mc:Fallback xmlns="">
      <p:transition spd="slow" advTm="16636"/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188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524000"/>
            <a:ext cx="9753600" cy="4260793"/>
          </a:xfrm>
        </p:spPr>
        <p:txBody>
          <a:bodyPr>
            <a:normAutofit fontScale="92500"/>
          </a:bodyPr>
          <a:lstStyle/>
          <a:p>
            <a:r>
              <a:rPr lang="en-US" dirty="0"/>
              <a:t>On Federal return, there is no longer a Shared Responsibility Payment (penalty) if taxpayer does not have health insurance</a:t>
            </a:r>
          </a:p>
          <a:p>
            <a:r>
              <a:rPr lang="en-US" dirty="0"/>
              <a:t>Only entry required on Federal return is to state if taxpayer purchased health insurance through the Marketplace </a:t>
            </a:r>
          </a:p>
          <a:p>
            <a:pPr lvl="1"/>
            <a:r>
              <a:rPr lang="en-US" dirty="0"/>
              <a:t>If taxpayer did purchase insurance through the Marketplace and received an Advance Premium Tax Credit to help pay premiums, a reconciliation of amount received must be done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Health Insurance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958996B-93BC-4A23-815E-6FDE9B1309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5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50"/>
    </mc:Choice>
    <mc:Fallback xmlns="">
      <p:transition spd="slow" advTm="67050"/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189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Entering Federal Health Insurance Info</a:t>
            </a:r>
            <a:br>
              <a:rPr lang="en-US" dirty="0"/>
            </a:br>
            <a:r>
              <a:rPr lang="en-US" sz="2400" dirty="0"/>
              <a:t>Health Insurance Section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981200" y="1466165"/>
            <a:ext cx="7619999" cy="4419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657600" y="3276600"/>
            <a:ext cx="584999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Baker purchased health insurance through the Marketplace</a:t>
            </a:r>
          </a:p>
          <a:p>
            <a:r>
              <a:rPr lang="en-US" b="1" dirty="0">
                <a:solidFill>
                  <a:srgbClr val="FF0000"/>
                </a:solidFill>
              </a:rPr>
              <a:t>and received an Advance Premium Tax Credit (APTC)</a:t>
            </a:r>
          </a:p>
        </p:txBody>
      </p:sp>
      <p:sp>
        <p:nvSpPr>
          <p:cNvPr id="10" name="Oval 9"/>
          <p:cNvSpPr/>
          <p:nvPr/>
        </p:nvSpPr>
        <p:spPr>
          <a:xfrm>
            <a:off x="1984716" y="3276601"/>
            <a:ext cx="910883" cy="457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cxnSpLocks/>
            <a:endCxn id="10" idx="6"/>
          </p:cNvCxnSpPr>
          <p:nvPr/>
        </p:nvCxnSpPr>
        <p:spPr>
          <a:xfrm flipH="1">
            <a:off x="2895599" y="3505201"/>
            <a:ext cx="77020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F7C00-3FBA-4F94-82CE-B591D5687A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31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0"/>
    </mc:Choice>
    <mc:Fallback xmlns="">
      <p:transition spd="slow" advTm="4449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Rules for Claiming a Dependent – </a:t>
            </a:r>
            <a:br>
              <a:rPr lang="en-US" dirty="0"/>
            </a:br>
            <a:r>
              <a:rPr lang="en-US" dirty="0"/>
              <a:t>Pub 4012 Page C-1 </a:t>
            </a:r>
            <a:br>
              <a:rPr lang="en-US" sz="1350" dirty="0"/>
            </a:br>
            <a:r>
              <a:rPr lang="en-US" sz="1350" dirty="0"/>
              <a:t>						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652348"/>
            <a:ext cx="6629399" cy="368165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2D0E50-38E0-49EF-9C1A-2A995389F2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2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50"/>
    </mc:Choice>
    <mc:Fallback xmlns="">
      <p:transition spd="slow" advTm="92850"/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190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- Verify Household Members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1600" y="1981200"/>
            <a:ext cx="2680990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Use this screen to add</a:t>
            </a:r>
          </a:p>
          <a:p>
            <a:r>
              <a:rPr lang="en-US" b="1" dirty="0">
                <a:solidFill>
                  <a:srgbClr val="FF0000"/>
                </a:solidFill>
              </a:rPr>
              <a:t>a new household member</a:t>
            </a:r>
          </a:p>
          <a:p>
            <a:r>
              <a:rPr lang="en-US" b="1" dirty="0">
                <a:solidFill>
                  <a:srgbClr val="FF0000"/>
                </a:solidFill>
              </a:rPr>
              <a:t>if needed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75678" y="3886200"/>
            <a:ext cx="286482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Nothing to change for Baker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077846" y="1394470"/>
            <a:ext cx="7662973" cy="4648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162D4-D9BD-4E44-9D19-F09BFA58FB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57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19"/>
    </mc:Choice>
    <mc:Fallback xmlns="">
      <p:transition spd="slow" advTm="65919"/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191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524000"/>
            <a:ext cx="9753600" cy="42607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Advance Premium Tax Credit (APTC) received during the tax year is based on income estimates taxpayer provides to the Marketplace</a:t>
            </a:r>
          </a:p>
          <a:p>
            <a:pPr lvl="1"/>
            <a:r>
              <a:rPr lang="en-US" dirty="0"/>
              <a:t>Taxpayer should notify the Marketplace if life circumstances change so that APTC can be adjusted as necessary</a:t>
            </a:r>
          </a:p>
          <a:p>
            <a:r>
              <a:rPr lang="en-US" dirty="0"/>
              <a:t>Actual PTC is calculated on the tax return based on actual income figures</a:t>
            </a:r>
          </a:p>
          <a:p>
            <a:r>
              <a:rPr lang="en-US" dirty="0"/>
              <a:t>APTC must be reconciled with calculated PTC on tax return to determine if excess APTC received must be paid back or if additional PTC can be claimed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Reconciliation of APTC with Calculated PTC on Tax Return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E87D035-5983-411D-AB41-626F72CC9C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3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07"/>
    </mc:Choice>
    <mc:Fallback xmlns="">
      <p:transition spd="slow" advTm="157707"/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A8A88-7900-44B2-A7D2-84162F728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BBB427-1987-4B2B-8113-9AC0C6561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88282-4382-4D21-8FF7-ABCBB9497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E3000-1FE7-4597-BE23-A1AC10F0DE04}" type="slidenum">
              <a:rPr lang="en-US" altLang="en-US" smtClean="0"/>
              <a:pPr>
                <a:defRPr/>
              </a:pPr>
              <a:t>192</a:t>
            </a:fld>
            <a:endParaRPr lang="en-US" alt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F4D89C-121E-44DF-8B83-63B0B5EB5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 1095-A From the Marketplace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191F1C-DB26-4C5C-B7A2-5A2BB7890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024" y="1295400"/>
            <a:ext cx="6027951" cy="502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96"/>
    </mc:Choice>
    <mc:Fallback xmlns="">
      <p:transition spd="slow" advTm="120896"/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286000" y="1720979"/>
            <a:ext cx="6612794" cy="45845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193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Advance Premium Tax Credit (APTC) Questions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1351647"/>
            <a:ext cx="278403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Refer to Pub 4012 Page H-8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89095" y="3322379"/>
            <a:ext cx="572451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Answer NO in most cases; see H-8 for when to answer YES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3264" y="4626808"/>
            <a:ext cx="271151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See H-8 for how to answer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41695" y="5498503"/>
            <a:ext cx="868224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If 1095-A amounts are the same for all 12 months, can reconcile APTC using annual totals;</a:t>
            </a:r>
          </a:p>
          <a:p>
            <a:r>
              <a:rPr lang="en-US" b="1" dirty="0">
                <a:solidFill>
                  <a:srgbClr val="FF0000"/>
                </a:solidFill>
              </a:rPr>
              <a:t>If not all the same, must enter monthly amounts individually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4B990-43BF-486E-929C-65AF7611D2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45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339"/>
    </mc:Choice>
    <mc:Fallback xmlns="">
      <p:transition spd="slow" advTm="250339"/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381794" y="1998412"/>
            <a:ext cx="9436400" cy="42446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194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Collection of Information Needed to Reconcile APTC with PTC Calculated on Tax Return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4940" y="3215999"/>
            <a:ext cx="4758867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Annual total of premiums for Baker health plan;</a:t>
            </a:r>
          </a:p>
          <a:p>
            <a:r>
              <a:rPr lang="en-US" b="1" dirty="0">
                <a:solidFill>
                  <a:srgbClr val="FF0000"/>
                </a:solidFill>
              </a:rPr>
              <a:t>Total from line 33A on 1095-A</a:t>
            </a:r>
          </a:p>
        </p:txBody>
      </p:sp>
      <p:sp>
        <p:nvSpPr>
          <p:cNvPr id="8" name="Oval 7"/>
          <p:cNvSpPr/>
          <p:nvPr/>
        </p:nvSpPr>
        <p:spPr>
          <a:xfrm>
            <a:off x="1465646" y="3272240"/>
            <a:ext cx="910486" cy="36856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2479599" y="3463116"/>
            <a:ext cx="174534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25526" y="4332265"/>
            <a:ext cx="3637021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Annual total of premiums for SLCSP;</a:t>
            </a:r>
          </a:p>
          <a:p>
            <a:r>
              <a:rPr lang="en-US" b="1" dirty="0">
                <a:solidFill>
                  <a:srgbClr val="FF0000"/>
                </a:solidFill>
              </a:rPr>
              <a:t>Total from line 33b on 1095-A</a:t>
            </a:r>
          </a:p>
        </p:txBody>
      </p:sp>
      <p:sp>
        <p:nvSpPr>
          <p:cNvPr id="12" name="Oval 11"/>
          <p:cNvSpPr/>
          <p:nvPr/>
        </p:nvSpPr>
        <p:spPr>
          <a:xfrm>
            <a:off x="1474396" y="4393867"/>
            <a:ext cx="870555" cy="40983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2443004" y="5817415"/>
            <a:ext cx="1727950" cy="24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73793" y="5496719"/>
            <a:ext cx="664156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Annual total of APTCs paid to insurance company on Baker’s behalf;</a:t>
            </a:r>
          </a:p>
          <a:p>
            <a:r>
              <a:rPr lang="en-US" b="1" dirty="0">
                <a:solidFill>
                  <a:srgbClr val="FF0000"/>
                </a:solidFill>
              </a:rPr>
              <a:t>Total from line 33c on 1095-A</a:t>
            </a:r>
          </a:p>
        </p:txBody>
      </p:sp>
      <p:sp>
        <p:nvSpPr>
          <p:cNvPr id="16" name="Oval 15"/>
          <p:cNvSpPr/>
          <p:nvPr/>
        </p:nvSpPr>
        <p:spPr>
          <a:xfrm>
            <a:off x="1490572" y="5620174"/>
            <a:ext cx="838201" cy="41080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2376132" y="4598784"/>
            <a:ext cx="184880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flipH="1">
            <a:off x="2274753" y="1316580"/>
            <a:ext cx="765048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Used to calculate actual PTC on tax return and compare to APTC received during the tax year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9269F-EDA5-477C-9F49-DEAC3945A6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91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387"/>
    </mc:Choice>
    <mc:Fallback xmlns="">
      <p:transition spd="slow" advTm="203387"/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400" dirty="0"/>
              <a:t>Health Insurance 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817" y="1607426"/>
            <a:ext cx="9645378" cy="4285788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Complete TSO Health Insurance section  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8106" y="6328805"/>
            <a:ext cx="4114800" cy="301625"/>
          </a:xfrm>
        </p:spPr>
        <p:txBody>
          <a:bodyPr/>
          <a:lstStyle/>
          <a:p>
            <a:r>
              <a:rPr lang="nb-NO" sz="1200"/>
              <a:t>NJ Core Baker TY2019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195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EACDD-61A2-448E-A559-DE22F1BC1A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822448"/>
      </p:ext>
    </p:extLst>
  </p:cSld>
  <p:clrMapOvr>
    <a:masterClrMapping/>
  </p:clrMapOvr>
  <p:transition advTm="26698"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4EF2F687-A911-489A-A386-B147B8AB3D3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733800" y="1317652"/>
            <a:ext cx="4497344" cy="50342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196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PTC on Form 8962, Parts I and II </a:t>
            </a:r>
          </a:p>
        </p:txBody>
      </p:sp>
      <p:sp>
        <p:nvSpPr>
          <p:cNvPr id="7" name="Oval 6"/>
          <p:cNvSpPr/>
          <p:nvPr/>
        </p:nvSpPr>
        <p:spPr>
          <a:xfrm>
            <a:off x="7774313" y="6055678"/>
            <a:ext cx="571500" cy="17792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93775" y="4635821"/>
            <a:ext cx="2936225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Calculated PTC based on</a:t>
            </a:r>
          </a:p>
          <a:p>
            <a:r>
              <a:rPr lang="en-US" b="1" dirty="0">
                <a:solidFill>
                  <a:srgbClr val="FF0000"/>
                </a:solidFill>
              </a:rPr>
              <a:t>actual income on tax return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8060064" y="5282152"/>
            <a:ext cx="779136" cy="7311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7774313" y="6233599"/>
            <a:ext cx="571500" cy="19976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77904" y="6048933"/>
            <a:ext cx="67743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APTC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8345813" y="6257476"/>
            <a:ext cx="1008878" cy="847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3AC91-6492-4555-8442-0823A619B1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2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45"/>
    </mc:Choice>
    <mc:Fallback xmlns="">
      <p:transition spd="slow" advTm="139945"/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C81E2D28-2317-4A19-B728-49DD0F80786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721057" y="2646316"/>
            <a:ext cx="8462684" cy="265908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/>
          <p:cNvCxnSpPr>
            <a:cxnSpLocks/>
            <a:stCxn id="15" idx="1"/>
          </p:cNvCxnSpPr>
          <p:nvPr/>
        </p:nvCxnSpPr>
        <p:spPr>
          <a:xfrm flipH="1">
            <a:off x="9146008" y="2936014"/>
            <a:ext cx="516440" cy="523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197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Results of APTC Reconciliation on Form 8962, Parts II and III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55984" y="1955634"/>
            <a:ext cx="2207271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PTC calculated on tax</a:t>
            </a:r>
          </a:p>
          <a:p>
            <a:r>
              <a:rPr lang="en-US" b="1" dirty="0">
                <a:solidFill>
                  <a:srgbClr val="FF0000"/>
                </a:solidFill>
              </a:rPr>
              <a:t>return</a:t>
            </a:r>
          </a:p>
        </p:txBody>
      </p:sp>
      <p:sp>
        <p:nvSpPr>
          <p:cNvPr id="14" name="Oval 13"/>
          <p:cNvSpPr/>
          <p:nvPr/>
        </p:nvSpPr>
        <p:spPr>
          <a:xfrm flipV="1">
            <a:off x="8555137" y="2553703"/>
            <a:ext cx="542715" cy="34203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62448" y="2751348"/>
            <a:ext cx="67743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APTC</a:t>
            </a:r>
          </a:p>
        </p:txBody>
      </p:sp>
      <p:cxnSp>
        <p:nvCxnSpPr>
          <p:cNvPr id="16" name="Straight Arrow Connector 15"/>
          <p:cNvCxnSpPr>
            <a:cxnSpLocks/>
            <a:endCxn id="14" idx="5"/>
          </p:cNvCxnSpPr>
          <p:nvPr/>
        </p:nvCxnSpPr>
        <p:spPr>
          <a:xfrm flipH="1">
            <a:off x="9018373" y="2213964"/>
            <a:ext cx="646055" cy="3898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8564822" y="2855583"/>
            <a:ext cx="571500" cy="316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flipV="1">
            <a:off x="8564822" y="4012208"/>
            <a:ext cx="694117" cy="26539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70244" y="3644094"/>
            <a:ext cx="133735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Excess APTC</a:t>
            </a:r>
          </a:p>
        </p:txBody>
      </p:sp>
      <p:cxnSp>
        <p:nvCxnSpPr>
          <p:cNvPr id="19" name="Straight Arrow Connector 18"/>
          <p:cNvCxnSpPr>
            <a:cxnSpLocks/>
            <a:stCxn id="12" idx="1"/>
          </p:cNvCxnSpPr>
          <p:nvPr/>
        </p:nvCxnSpPr>
        <p:spPr>
          <a:xfrm flipH="1">
            <a:off x="9258939" y="3828760"/>
            <a:ext cx="311305" cy="3209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629453" y="4724400"/>
            <a:ext cx="571500" cy="36226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70411" y="5086669"/>
            <a:ext cx="2009974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Amount of APTC to</a:t>
            </a:r>
          </a:p>
          <a:p>
            <a:r>
              <a:rPr lang="en-US" b="1" dirty="0">
                <a:solidFill>
                  <a:srgbClr val="FF0000"/>
                </a:solidFill>
              </a:rPr>
              <a:t>be repaid</a:t>
            </a:r>
          </a:p>
        </p:txBody>
      </p:sp>
      <p:cxnSp>
        <p:nvCxnSpPr>
          <p:cNvPr id="22" name="Straight Arrow Connector 21"/>
          <p:cNvCxnSpPr>
            <a:cxnSpLocks/>
            <a:stCxn id="21" idx="1"/>
          </p:cNvCxnSpPr>
          <p:nvPr/>
        </p:nvCxnSpPr>
        <p:spPr>
          <a:xfrm flipH="1" flipV="1">
            <a:off x="9183741" y="5051246"/>
            <a:ext cx="386670" cy="3585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37273" y="1518420"/>
            <a:ext cx="851874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If PTC calculated on return &gt; APTC, additional PTC can be claimed on tax return (line 26)</a:t>
            </a:r>
          </a:p>
          <a:p>
            <a:r>
              <a:rPr lang="en-US" b="1" dirty="0">
                <a:solidFill>
                  <a:srgbClr val="FF0000"/>
                </a:solidFill>
              </a:rPr>
              <a:t>If PTC calculated on return &lt; APTC, all or part of APTC must be repaid (line 29)</a:t>
            </a:r>
          </a:p>
        </p:txBody>
      </p:sp>
      <p:sp>
        <p:nvSpPr>
          <p:cNvPr id="27" name="Oval 26"/>
          <p:cNvSpPr/>
          <p:nvPr/>
        </p:nvSpPr>
        <p:spPr>
          <a:xfrm>
            <a:off x="8582751" y="4291988"/>
            <a:ext cx="571500" cy="316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51962" y="4383288"/>
            <a:ext cx="232332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Repayment limitation</a:t>
            </a:r>
          </a:p>
        </p:txBody>
      </p:sp>
      <p:cxnSp>
        <p:nvCxnSpPr>
          <p:cNvPr id="30" name="Straight Arrow Connector 29"/>
          <p:cNvCxnSpPr>
            <a:cxnSpLocks/>
            <a:stCxn id="29" idx="1"/>
          </p:cNvCxnSpPr>
          <p:nvPr/>
        </p:nvCxnSpPr>
        <p:spPr>
          <a:xfrm flipH="1" flipV="1">
            <a:off x="9157414" y="4482332"/>
            <a:ext cx="294548" cy="856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9E01152-CDB9-4957-B541-37A20B240A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2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98"/>
    </mc:Choice>
    <mc:Fallback xmlns="">
      <p:transition spd="slow" advTm="195898"/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34B1850-27F4-4737-B6C5-6B0C5DE03ED1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/>
          <a:srcRect b="2866"/>
          <a:stretch/>
        </p:blipFill>
        <p:spPr>
          <a:xfrm>
            <a:off x="1195355" y="1807567"/>
            <a:ext cx="8139732" cy="3907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198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Repayment of APTC on Schedule 2, Part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53600" y="2895600"/>
            <a:ext cx="1981200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Excess APTC</a:t>
            </a:r>
          </a:p>
          <a:p>
            <a:r>
              <a:rPr lang="en-US" b="1" dirty="0">
                <a:solidFill>
                  <a:srgbClr val="FF0000"/>
                </a:solidFill>
              </a:rPr>
              <a:t>transferred from</a:t>
            </a:r>
          </a:p>
          <a:p>
            <a:r>
              <a:rPr lang="en-US" b="1" dirty="0">
                <a:solidFill>
                  <a:srgbClr val="FF0000"/>
                </a:solidFill>
              </a:rPr>
              <a:t>Form 8962</a:t>
            </a:r>
          </a:p>
        </p:txBody>
      </p:sp>
      <p:sp>
        <p:nvSpPr>
          <p:cNvPr id="8" name="Oval 7"/>
          <p:cNvSpPr/>
          <p:nvPr/>
        </p:nvSpPr>
        <p:spPr>
          <a:xfrm>
            <a:off x="8732444" y="3208354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  <a:stCxn id="7" idx="1"/>
          </p:cNvCxnSpPr>
          <p:nvPr/>
        </p:nvCxnSpPr>
        <p:spPr>
          <a:xfrm flipH="1" flipV="1">
            <a:off x="9335087" y="3351572"/>
            <a:ext cx="418513" cy="56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B5B28-9907-45E3-9738-AB1682B240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40"/>
    </mc:Choice>
    <mc:Fallback xmlns="">
      <p:transition spd="slow" advTm="25240"/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769689" y="1600200"/>
            <a:ext cx="8199160" cy="4343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199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Federal 1040</a:t>
            </a:r>
          </a:p>
        </p:txBody>
      </p:sp>
      <p:sp>
        <p:nvSpPr>
          <p:cNvPr id="7" name="Oval 6"/>
          <p:cNvSpPr/>
          <p:nvPr/>
        </p:nvSpPr>
        <p:spPr>
          <a:xfrm>
            <a:off x="8443388" y="1981200"/>
            <a:ext cx="571500" cy="34381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9992" y="1829943"/>
            <a:ext cx="2434808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Excess APTC to be repaid gets added to</a:t>
            </a:r>
          </a:p>
          <a:p>
            <a:r>
              <a:rPr lang="en-US" b="1" dirty="0">
                <a:solidFill>
                  <a:srgbClr val="FF0000"/>
                </a:solidFill>
              </a:rPr>
              <a:t>regular income tax due</a:t>
            </a:r>
          </a:p>
          <a:p>
            <a:r>
              <a:rPr lang="en-US" b="1" dirty="0">
                <a:solidFill>
                  <a:srgbClr val="FF0000"/>
                </a:solidFill>
              </a:rPr>
              <a:t>from Line 12a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9020674" y="2127439"/>
            <a:ext cx="279318" cy="268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7131D-80EB-474E-92B9-88A6453B36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31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27"/>
    </mc:Choice>
    <mc:Fallback xmlns="">
      <p:transition spd="slow" advTm="3202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1211681" y="1447801"/>
            <a:ext cx="9753600" cy="417117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This lesson will focus on a tax return for a typical single parent taxpayer</a:t>
            </a:r>
          </a:p>
          <a:p>
            <a:r>
              <a:rPr lang="en-US" dirty="0"/>
              <a:t>The following new tax topics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 will be discussed:</a:t>
            </a:r>
          </a:p>
          <a:p>
            <a:pPr lvl="1"/>
            <a:r>
              <a:rPr lang="en-US" dirty="0"/>
              <a:t>Filing Status:  Head Of Household (HOH)</a:t>
            </a:r>
          </a:p>
          <a:p>
            <a:pPr lvl="1"/>
            <a:r>
              <a:rPr lang="en-US" dirty="0"/>
              <a:t>Dependency:  Qualifying Child</a:t>
            </a:r>
          </a:p>
          <a:p>
            <a:pPr lvl="1"/>
            <a:r>
              <a:rPr lang="en-US" dirty="0"/>
              <a:t>Income: Disability, Alimony, Gambling Winnings, and Cancellation of Debt</a:t>
            </a:r>
          </a:p>
          <a:p>
            <a:pPr lvl="1"/>
            <a:r>
              <a:rPr lang="en-US" dirty="0"/>
              <a:t>Adjustments: Early Withdrawal Penalty</a:t>
            </a:r>
          </a:p>
          <a:p>
            <a:pPr lvl="1"/>
            <a:r>
              <a:rPr lang="en-US" dirty="0"/>
              <a:t>Credits: Child Tax Credit, Child and Dependent Care Credit, and Earned Income Credit</a:t>
            </a:r>
          </a:p>
          <a:p>
            <a:r>
              <a:rPr lang="en-US" dirty="0"/>
              <a:t>Additional topics/practice on previously introduced forms:</a:t>
            </a:r>
          </a:p>
          <a:p>
            <a:pPr lvl="1"/>
            <a:r>
              <a:rPr lang="en-US" dirty="0"/>
              <a:t>W-2:  401k Contributions, Private Plan Disability, Flexible Spending Accounts</a:t>
            </a:r>
          </a:p>
          <a:p>
            <a:pPr lvl="1"/>
            <a:r>
              <a:rPr lang="en-US" dirty="0"/>
              <a:t>1099-INT:  Taxable Interest, Early Withdrawal Penalty, Market Discount and Bond Premiums</a:t>
            </a:r>
          </a:p>
          <a:p>
            <a:pPr lvl="1"/>
            <a:r>
              <a:rPr lang="en-US" dirty="0"/>
              <a:t>Form 8880 for Retirement Savings Credit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 Working Taxpayer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77846" y="5618975"/>
            <a:ext cx="10021270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  This problem assumes that the Andrews problem has been completed already.  Tax topics introduced</a:t>
            </a:r>
          </a:p>
          <a:p>
            <a:r>
              <a:rPr lang="en-US" b="1" dirty="0">
                <a:solidFill>
                  <a:srgbClr val="FF0000"/>
                </a:solidFill>
              </a:rPr>
              <a:t>in Andrews may appear in Baker, but they will not be discussed again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4BDE2-F492-4285-9651-69C38647269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63"/>
    </mc:Choice>
    <mc:Fallback xmlns="">
      <p:transition spd="slow" advTm="14486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048000" y="1524000"/>
            <a:ext cx="5410200" cy="426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Tests to be a Qualifying Child – Pub 4012 Page C-1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15400" y="1828800"/>
            <a:ext cx="178638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Relationship test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7924800" y="2013466"/>
            <a:ext cx="9906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8991600" y="2670431"/>
            <a:ext cx="96064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Age test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8153400" y="2855097"/>
            <a:ext cx="802892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8957603" y="3738671"/>
            <a:ext cx="155606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Residency test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7960108" y="3967501"/>
            <a:ext cx="996184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922295" y="4481390"/>
            <a:ext cx="13639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Support test</a:t>
            </a:r>
          </a:p>
        </p:txBody>
      </p:sp>
      <p:cxnSp>
        <p:nvCxnSpPr>
          <p:cNvPr id="17" name="Straight Arrow Connector 16"/>
          <p:cNvCxnSpPr>
            <a:cxnSpLocks/>
            <a:stCxn id="16" idx="1"/>
          </p:cNvCxnSpPr>
          <p:nvPr/>
        </p:nvCxnSpPr>
        <p:spPr bwMode="auto">
          <a:xfrm flipH="1">
            <a:off x="8153401" y="4666056"/>
            <a:ext cx="768894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8924226" y="4927746"/>
            <a:ext cx="171187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Joint return test</a:t>
            </a:r>
          </a:p>
        </p:txBody>
      </p:sp>
      <p:cxnSp>
        <p:nvCxnSpPr>
          <p:cNvPr id="19" name="Straight Arrow Connector 18"/>
          <p:cNvCxnSpPr>
            <a:cxnSpLocks/>
            <a:stCxn id="5" idx="1"/>
          </p:cNvCxnSpPr>
          <p:nvPr/>
        </p:nvCxnSpPr>
        <p:spPr bwMode="auto">
          <a:xfrm flipH="1" flipV="1">
            <a:off x="8153400" y="5090504"/>
            <a:ext cx="770826" cy="2190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8922245" y="5364610"/>
            <a:ext cx="2973314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Can be claimed by more than</a:t>
            </a:r>
          </a:p>
          <a:p>
            <a:r>
              <a:rPr lang="en-US" b="1" dirty="0">
                <a:solidFill>
                  <a:srgbClr val="FF0000"/>
                </a:solidFill>
              </a:rPr>
              <a:t>1 person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 bwMode="auto">
          <a:xfrm flipH="1" flipV="1">
            <a:off x="8229600" y="5584712"/>
            <a:ext cx="693546" cy="1291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304800" y="1676400"/>
            <a:ext cx="2614498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Be sure to read the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footnotes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D8B0C-7F4B-4414-B936-12CC717387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5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621"/>
    </mc:Choice>
    <mc:Fallback xmlns="">
      <p:transition spd="slow" advTm="179621"/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462CF81-9F23-499B-869E-03A3C86E99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8162C9-C677-4A7A-B726-BED337EBA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12a</a:t>
            </a:r>
            <a:br>
              <a:rPr lang="en-US" dirty="0"/>
            </a:br>
            <a:r>
              <a:rPr lang="en-US" dirty="0"/>
              <a:t>ACA Health Insurance Premiums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FE987-E0EF-4773-B5B7-A76AFF294D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869B5-9812-4736-931E-AE8939A405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31A55-3187-49B5-ADFA-E8AA57FC4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200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087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44"/>
    </mc:Choice>
    <mc:Fallback xmlns="">
      <p:transition spd="slow" advTm="22544"/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201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524000"/>
            <a:ext cx="9753600" cy="42607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Taxpayer can claim out-of-pocket premiums paid for Marketplace health insurance policies on Schedule A and on NJ 1040</a:t>
            </a:r>
          </a:p>
          <a:p>
            <a:r>
              <a:rPr lang="en-US" dirty="0"/>
              <a:t>Must account for the premium tax credit you receive to help pay premiums</a:t>
            </a:r>
          </a:p>
          <a:p>
            <a:r>
              <a:rPr lang="en-US" dirty="0"/>
              <a:t>Can use the information on Form 1095-A plus the reconciliation amount to calculate the correct amount to claim on Schedule A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 Health Insurance Premiums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7905A6-29F1-4B1F-9B97-79EB6A2015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3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86"/>
    </mc:Choice>
    <mc:Fallback xmlns="">
      <p:transition spd="slow" advTm="81386"/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202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447800"/>
            <a:ext cx="9753600" cy="4336993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Calculate total net premium from 1095-A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dirty="0"/>
              <a:t>Yearly total of enrollment premiums (Line 33A) minus yearly total of APTC received (Line 33C)</a:t>
            </a:r>
          </a:p>
          <a:p>
            <a:pPr marL="1280160" lvl="2">
              <a:buFont typeface="Wingdings" panose="05000000000000000000" pitchFamily="2" charset="2"/>
              <a:buChar char="§"/>
            </a:pPr>
            <a:r>
              <a:rPr lang="en-US" dirty="0"/>
              <a:t>Baker:  $3,334  – 1,200 = $2,134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Adjust for the reconciled PTC calculated on Form 8962</a:t>
            </a:r>
          </a:p>
          <a:p>
            <a:pPr lvl="1" indent="-338328">
              <a:buFont typeface="Wingdings" panose="05000000000000000000" pitchFamily="2" charset="2"/>
              <a:buChar char="§"/>
            </a:pPr>
            <a:r>
              <a:rPr lang="en-US" dirty="0"/>
              <a:t>If excess APTC has to be repaid (Schedule 2, Line 2), </a:t>
            </a:r>
            <a:r>
              <a:rPr lang="en-US" u="sng" dirty="0"/>
              <a:t>add</a:t>
            </a:r>
            <a:r>
              <a:rPr lang="en-US" dirty="0"/>
              <a:t> that amount to medical premiums from Step 1</a:t>
            </a:r>
          </a:p>
          <a:p>
            <a:pPr marL="1280160" lvl="2" indent="-283464">
              <a:buFont typeface="Wingdings" panose="05000000000000000000" pitchFamily="2" charset="2"/>
              <a:buChar char="§"/>
            </a:pPr>
            <a:r>
              <a:rPr lang="en-US" dirty="0"/>
              <a:t>Baker:  $38 to repay</a:t>
            </a:r>
          </a:p>
          <a:p>
            <a:pPr lvl="1" indent="-338328">
              <a:buFont typeface="Wingdings" panose="05000000000000000000" pitchFamily="2" charset="2"/>
              <a:buChar char="§"/>
            </a:pPr>
            <a:r>
              <a:rPr lang="en-US" dirty="0"/>
              <a:t>If additional PTC can be claimed on tax return (Schedule 3, Line 9), </a:t>
            </a:r>
            <a:r>
              <a:rPr lang="en-US" u="sng" dirty="0"/>
              <a:t>subtract</a:t>
            </a:r>
            <a:r>
              <a:rPr lang="en-US" dirty="0"/>
              <a:t> that amount from medical premiums from Step 1</a:t>
            </a:r>
          </a:p>
          <a:p>
            <a:pPr lvl="1" indent="-338328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F0000"/>
                </a:solidFill>
              </a:rPr>
              <a:t>BAKER TOTAL ACA HEALTH INSURANCE PREMIUMS:   $2,172</a:t>
            </a:r>
          </a:p>
          <a:p>
            <a:pPr marL="576072" lvl="1" indent="0">
              <a:buNone/>
            </a:pPr>
            <a:endParaRPr lang="en-US" dirty="0"/>
          </a:p>
          <a:p>
            <a:pPr marL="576072" lvl="1" indent="0">
              <a:buNone/>
            </a:pPr>
            <a:endParaRPr lang="en-US" dirty="0"/>
          </a:p>
          <a:p>
            <a:pPr marL="1087437" lvl="1" indent="-5143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ACA Health Insurance Premiums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FD2E127-6E8B-4E8E-83A9-06592E475F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828"/>
    </mc:Choice>
    <mc:Fallback xmlns="">
      <p:transition spd="slow" advTm="186828"/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914400" y="2476343"/>
            <a:ext cx="10747840" cy="125977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203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Scratch Pad for Baker Medical and Dental Expenses on Schedule A</a:t>
            </a:r>
          </a:p>
        </p:txBody>
      </p:sp>
      <p:sp>
        <p:nvSpPr>
          <p:cNvPr id="8" name="Oval 7"/>
          <p:cNvSpPr/>
          <p:nvPr/>
        </p:nvSpPr>
        <p:spPr>
          <a:xfrm>
            <a:off x="10568936" y="2346971"/>
            <a:ext cx="1249427" cy="50805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7288" y="1703873"/>
            <a:ext cx="362060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medical and dental insurance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9525000" y="2073205"/>
            <a:ext cx="1043936" cy="3866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548068" y="4114800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62604-BE4F-4D85-BFBC-E527922EDE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06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97"/>
    </mc:Choice>
    <mc:Fallback xmlns="">
      <p:transition spd="slow" advTm="61397"/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204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4117678" y="1371056"/>
            <a:ext cx="5276698" cy="49062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Entering ACA Health Insurance Premiums as an Itemized Deduction on Schedule A</a:t>
            </a:r>
          </a:p>
        </p:txBody>
      </p:sp>
      <p:sp>
        <p:nvSpPr>
          <p:cNvPr id="7" name="Oval 6"/>
          <p:cNvSpPr/>
          <p:nvPr/>
        </p:nvSpPr>
        <p:spPr>
          <a:xfrm>
            <a:off x="4135272" y="2367465"/>
            <a:ext cx="571500" cy="316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3" y="1907486"/>
            <a:ext cx="304570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Enter $3,239 from scratch pad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59239" y="2367465"/>
            <a:ext cx="299357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Medical and dental insurance</a:t>
            </a:r>
          </a:p>
        </p:txBody>
      </p:sp>
      <p:cxnSp>
        <p:nvCxnSpPr>
          <p:cNvPr id="11" name="Straight Arrow Connector 10"/>
          <p:cNvCxnSpPr>
            <a:cxnSpLocks/>
            <a:endCxn id="7" idx="6"/>
          </p:cNvCxnSpPr>
          <p:nvPr/>
        </p:nvCxnSpPr>
        <p:spPr>
          <a:xfrm flipH="1" flipV="1">
            <a:off x="4706772" y="2525573"/>
            <a:ext cx="533435" cy="12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7D012-9B48-4F35-A0E5-3EC1139558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53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7"/>
    </mc:Choice>
    <mc:Fallback xmlns="">
      <p:transition spd="slow" advTm="18597"/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810000" y="1371600"/>
            <a:ext cx="3962009" cy="49322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205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 Health Insurance Premiums on NJ 1040</a:t>
            </a:r>
          </a:p>
        </p:txBody>
      </p:sp>
      <p:sp>
        <p:nvSpPr>
          <p:cNvPr id="7" name="Oval 6"/>
          <p:cNvSpPr/>
          <p:nvPr/>
        </p:nvSpPr>
        <p:spPr>
          <a:xfrm>
            <a:off x="7206555" y="3733800"/>
            <a:ext cx="571500" cy="19377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58200" y="3621142"/>
            <a:ext cx="2633926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Medical expenses &gt; 2% of</a:t>
            </a:r>
          </a:p>
          <a:p>
            <a:r>
              <a:rPr lang="en-US" b="1" dirty="0">
                <a:solidFill>
                  <a:srgbClr val="FF0000"/>
                </a:solidFill>
              </a:rPr>
              <a:t>NJ gross income</a:t>
            </a:r>
          </a:p>
        </p:txBody>
      </p:sp>
      <p:cxnSp>
        <p:nvCxnSpPr>
          <p:cNvPr id="10" name="Straight Arrow Connector 9"/>
          <p:cNvCxnSpPr>
            <a:cxnSpLocks/>
            <a:stCxn id="9" idx="1"/>
            <a:endCxn id="7" idx="6"/>
          </p:cNvCxnSpPr>
          <p:nvPr/>
        </p:nvCxnSpPr>
        <p:spPr>
          <a:xfrm flipH="1" flipV="1">
            <a:off x="7778055" y="3830686"/>
            <a:ext cx="680145" cy="1136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E325F-FFA4-4D1E-8FA7-BC6CA844AF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15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7"/>
    </mc:Choice>
    <mc:Fallback xmlns="">
      <p:transition spd="slow" advTm="24497"/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cs typeface="Calibri"/>
              </a:rPr>
              <a:t>Tara Baker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State Section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1D8EB-89D9-47B4-B4B1-8AB6C5BA0F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9F523-14BE-4737-AA61-C0C63AF91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5B955-F76A-41E4-BC35-AF986ABC8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206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2287389"/>
      </p:ext>
    </p:extLst>
  </p:cSld>
  <p:clrMapOvr>
    <a:masterClrMapping/>
  </p:clrMapOvr>
  <p:transition spd="slow" advTm="11570"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B05F463-86FD-4496-B299-43938C97F5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2CCAE7-3494-4B98-96A1-50F5314C0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13</a:t>
            </a:r>
            <a:br>
              <a:rPr lang="en-US" dirty="0"/>
            </a:br>
            <a:r>
              <a:rPr lang="en-US" dirty="0"/>
              <a:t>NJ Return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32843-4DE5-49F9-9EFD-1F659A3529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3F530-BC59-4A2D-9B51-11C392C7A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FAEC3-94C6-489B-A288-FEBCE55C89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207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883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14"/>
    </mc:Choice>
    <mc:Fallback xmlns="">
      <p:transition spd="slow" advTm="17114"/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53CAA78-1EA3-43B9-B120-80B9F1EAC2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9452A9-F86E-40CB-9EF0-DCA0A697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13a</a:t>
            </a:r>
            <a:br>
              <a:rPr lang="en-US" dirty="0"/>
            </a:br>
            <a:r>
              <a:rPr lang="en-US" dirty="0"/>
              <a:t>NJ Property Tax Credit Or Deduction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F874A-F236-48ED-A147-568E976C55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F2336-7EDC-4574-B3AF-AF3A8A7B1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5AC64-307C-45FF-81AE-44174FCCC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208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9626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80"/>
    </mc:Choice>
    <mc:Fallback xmlns="">
      <p:transition spd="slow" advTm="16880"/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209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19200" y="1713358"/>
            <a:ext cx="9753600" cy="4572000"/>
          </a:xfrm>
        </p:spPr>
        <p:txBody>
          <a:bodyPr>
            <a:normAutofit/>
          </a:bodyPr>
          <a:lstStyle/>
          <a:p>
            <a:r>
              <a:rPr lang="en-US" dirty="0"/>
              <a:t>Refer to NJ Special Handling document</a:t>
            </a:r>
          </a:p>
          <a:p>
            <a:r>
              <a:rPr lang="en-US" dirty="0"/>
              <a:t>See Andrews problem for basic Property Tax Credit/Deduction information</a:t>
            </a:r>
          </a:p>
          <a:p>
            <a:r>
              <a:rPr lang="en-US" dirty="0"/>
              <a:t>Baker can claim 18% of her rent as property taxes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NJ Property Tax Credit or Deduction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CE9CCB7-B1E5-490A-B628-346C57025D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10"/>
    </mc:Choice>
    <mc:Fallback xmlns="">
      <p:transition spd="slow" advTm="2911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NJ Core Baker TY2019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0BBC-AC8A-41A2-B5A2-A38EDA6883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Permanently and totally disabled</a:t>
            </a:r>
          </a:p>
          <a:p>
            <a:pPr lvl="1"/>
            <a:r>
              <a:rPr lang="en-US" altLang="en-US" dirty="0"/>
              <a:t>Person cannot engage in any substantial gainful activity because of a physical or mental condition    </a:t>
            </a:r>
            <a:r>
              <a:rPr lang="en-US" altLang="en-US" b="1" dirty="0"/>
              <a:t>AND</a:t>
            </a:r>
          </a:p>
          <a:p>
            <a:pPr lvl="1"/>
            <a:r>
              <a:rPr lang="en-US" altLang="en-US" u="sng" dirty="0"/>
              <a:t>Doctor determines</a:t>
            </a:r>
            <a:r>
              <a:rPr lang="en-US" altLang="en-US" dirty="0"/>
              <a:t> condition has lasted or can be expected to last continuously for at least a year or can lead to death</a:t>
            </a:r>
          </a:p>
          <a:p>
            <a:pPr lvl="1"/>
            <a:r>
              <a:rPr lang="en-US" altLang="en-US" dirty="0"/>
              <a:t>Volunteers are not required to see documentation; however, the taxpayer needs to understand that a physician certification is required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Qualifying Child – Definition of Terms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FA37C-725C-4515-934F-57CA19A092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22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64"/>
    </mc:Choice>
    <mc:Fallback xmlns="">
      <p:transition spd="slow" advTm="68864"/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762000" y="2457627"/>
            <a:ext cx="10760437" cy="132702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210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Scratch Pad for Baker Rent </a:t>
            </a:r>
          </a:p>
        </p:txBody>
      </p:sp>
      <p:sp>
        <p:nvSpPr>
          <p:cNvPr id="7" name="Oval 6"/>
          <p:cNvSpPr/>
          <p:nvPr/>
        </p:nvSpPr>
        <p:spPr>
          <a:xfrm>
            <a:off x="8608394" y="3185170"/>
            <a:ext cx="2209800" cy="533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0568936" y="2346971"/>
            <a:ext cx="1249427" cy="50805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48068" y="1447802"/>
            <a:ext cx="2058320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property tax</a:t>
            </a:r>
          </a:p>
          <a:p>
            <a:r>
              <a:rPr lang="en-US" b="1" dirty="0">
                <a:solidFill>
                  <a:srgbClr val="FF0000"/>
                </a:solidFill>
              </a:rPr>
              <a:t>that can be claimed</a:t>
            </a:r>
          </a:p>
        </p:txBody>
      </p:sp>
      <p:cxnSp>
        <p:nvCxnSpPr>
          <p:cNvPr id="10" name="Straight Arrow Connector 9"/>
          <p:cNvCxnSpPr>
            <a:cxnSpLocks/>
            <a:stCxn id="9" idx="2"/>
          </p:cNvCxnSpPr>
          <p:nvPr/>
        </p:nvCxnSpPr>
        <p:spPr>
          <a:xfrm>
            <a:off x="9577228" y="2094133"/>
            <a:ext cx="991708" cy="3657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548068" y="4114800"/>
            <a:ext cx="250344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Use formula to calculate</a:t>
            </a:r>
          </a:p>
          <a:p>
            <a:r>
              <a:rPr lang="en-US" b="1" dirty="0">
                <a:solidFill>
                  <a:srgbClr val="FF0000"/>
                </a:solidFill>
              </a:rPr>
              <a:t>18% of yearly rent</a:t>
            </a:r>
          </a:p>
        </p:txBody>
      </p:sp>
      <p:cxnSp>
        <p:nvCxnSpPr>
          <p:cNvPr id="14" name="Straight Arrow Connector 13"/>
          <p:cNvCxnSpPr>
            <a:cxnSpLocks/>
            <a:stCxn id="13" idx="0"/>
          </p:cNvCxnSpPr>
          <p:nvPr/>
        </p:nvCxnSpPr>
        <p:spPr>
          <a:xfrm flipV="1">
            <a:off x="9799789" y="3718570"/>
            <a:ext cx="0" cy="3962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E6E6-4F03-40EE-BE6A-8148F75213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3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99"/>
    </mc:Choice>
    <mc:Fallback xmlns="">
      <p:transition spd="slow" advTm="89999"/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56A8058-9DC9-4182-AE55-7B21739F1A5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/>
          <a:srcRect l="936"/>
          <a:stretch/>
        </p:blipFill>
        <p:spPr>
          <a:xfrm>
            <a:off x="2667000" y="2170755"/>
            <a:ext cx="7462106" cy="2858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211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NJ Checklist – Property Tax Information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900" y="1602390"/>
            <a:ext cx="7538306" cy="57914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267200" y="2667000"/>
            <a:ext cx="838200" cy="68579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667000"/>
            <a:ext cx="128605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18% of rent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2209800" y="2803870"/>
            <a:ext cx="2057400" cy="2324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B93231A-32BE-449D-85BA-71E67CF244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86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58"/>
    </mc:Choice>
    <mc:Fallback xmlns="">
      <p:transition spd="slow" advTm="24658"/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667" y="1333175"/>
            <a:ext cx="6781801" cy="49603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NJ Core Baker TY2019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0BBC-AC8A-41A2-B5A2-A38EDA6883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1FA2C8-F397-43F6-8CBD-12197FA9E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3" y="28835"/>
            <a:ext cx="9965630" cy="1143000"/>
          </a:xfrm>
        </p:spPr>
        <p:txBody>
          <a:bodyPr>
            <a:normAutofit/>
          </a:bodyPr>
          <a:lstStyle/>
          <a:p>
            <a:r>
              <a:rPr lang="en-US" dirty="0"/>
              <a:t>TSO – Entering Property Tax Credit/Deduction</a:t>
            </a:r>
            <a:br>
              <a:rPr lang="en-US" dirty="0"/>
            </a:br>
            <a:r>
              <a:rPr lang="en-US" sz="2700" dirty="0"/>
              <a:t>State Section&gt;NJ&gt;Credits&gt;Property Tax Credit/Deduction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87401" y="3564103"/>
            <a:ext cx="554818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Refer to NJ Special Handling document for requirements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 bwMode="auto">
          <a:xfrm flipH="1">
            <a:off x="2933060" y="3743893"/>
            <a:ext cx="543428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937310" y="5307965"/>
            <a:ext cx="175573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18% of rent paid</a:t>
            </a:r>
          </a:p>
        </p:txBody>
      </p:sp>
      <p:cxnSp>
        <p:nvCxnSpPr>
          <p:cNvPr id="13" name="Straight Arrow Connector 12"/>
          <p:cNvCxnSpPr>
            <a:cxnSpLocks/>
            <a:stCxn id="11" idx="1"/>
          </p:cNvCxnSpPr>
          <p:nvPr/>
        </p:nvCxnSpPr>
        <p:spPr bwMode="auto">
          <a:xfrm flipH="1" flipV="1">
            <a:off x="2915004" y="5489805"/>
            <a:ext cx="1022306" cy="282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914757" y="5878798"/>
            <a:ext cx="82234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Renter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2842237" y="6095710"/>
            <a:ext cx="2070421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Oval 14"/>
          <p:cNvSpPr/>
          <p:nvPr/>
        </p:nvSpPr>
        <p:spPr>
          <a:xfrm>
            <a:off x="2354754" y="3516977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365667" y="5293911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320763" y="5888506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3FD313-1908-4A79-85A7-02FD002D1D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298312"/>
      </p:ext>
    </p:extLst>
  </p:cSld>
  <p:clrMapOvr>
    <a:masterClrMapping/>
  </p:clrMapOvr>
  <p:transition spd="slow" advTm="69436"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400" dirty="0"/>
              <a:t>State Section&gt;NJ&gt;Credits&gt;Property Tax Credit/Deduction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00194"/>
            <a:ext cx="9846367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Property Tax information from the NJ Checklist Credits section into TSO State Section (Step 13A)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 sz="1200"/>
              <a:t>NJ Core Baker TY2019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213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13751-2301-459D-A7B3-BE2A95979C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70632"/>
      </p:ext>
    </p:extLst>
  </p:cSld>
  <p:clrMapOvr>
    <a:masterClrMapping/>
  </p:clrMapOvr>
  <p:transition advTm="17879"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DEED974-C671-446E-BA46-54DF16C346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DFA547-158D-45B5-BB22-8EE4C8E82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13b</a:t>
            </a:r>
            <a:br>
              <a:rPr lang="en-US" dirty="0"/>
            </a:br>
            <a:r>
              <a:rPr lang="en-US" dirty="0"/>
              <a:t>NJ Health Insurance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D5C04-4A68-4E63-A6B6-9759D5CD9F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6E810-06AE-4873-B7B6-73A0D0146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3A36A-F91C-4E84-B171-BDA29C6E1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6349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71"/>
    </mc:Choice>
    <mc:Fallback xmlns="">
      <p:transition spd="slow" advTm="17471"/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215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371600"/>
            <a:ext cx="9753600" cy="441319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Entering NJ Health Care Coverage</a:t>
            </a:r>
            <a:br>
              <a:rPr lang="en-US" dirty="0"/>
            </a:br>
            <a:r>
              <a:rPr lang="en-US" sz="2400" dirty="0"/>
              <a:t>State Section&gt;Tax&gt;Health Care Coverage (</a:t>
            </a:r>
            <a:r>
              <a:rPr lang="en-US" sz="2400" dirty="0" err="1"/>
              <a:t>Sch</a:t>
            </a:r>
            <a:r>
              <a:rPr lang="en-US" sz="2400" dirty="0"/>
              <a:t> NJ-HCC)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2694" y="3016609"/>
            <a:ext cx="267816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health insurance status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3725836" y="3201275"/>
            <a:ext cx="1006858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090" y="1554511"/>
            <a:ext cx="8817110" cy="42291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Oval 9"/>
          <p:cNvSpPr/>
          <p:nvPr/>
        </p:nvSpPr>
        <p:spPr>
          <a:xfrm>
            <a:off x="8231806" y="5182169"/>
            <a:ext cx="2131394" cy="602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1600" y="1802936"/>
            <a:ext cx="4944623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NJ Health Mandate will be covered in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more detail in a separate module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41BAFC-FED8-46D5-8244-555C826817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05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28"/>
    </mc:Choice>
    <mc:Fallback xmlns="">
      <p:transition spd="slow" advTm="51028"/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400" dirty="0"/>
              <a:t>State Section&gt;Tax&gt;Health Care Coverage (Sch NJ-HCC)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833" y="1447800"/>
            <a:ext cx="9693968" cy="4817505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NJ Health Insurance Information into TSO State Section (Step 13B)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 sz="1200"/>
              <a:t>NJ Core Baker TY2019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216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BDF81-2800-4336-B3F7-63F9453FEB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241977"/>
      </p:ext>
    </p:extLst>
  </p:cSld>
  <p:clrMapOvr>
    <a:masterClrMapping/>
  </p:clrMapOvr>
  <p:transition advTm="15532"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7FD6D62-7D12-45A9-955C-12BCC16E59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5A7A9C-16AA-4825-9698-8F36703C6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13c</a:t>
            </a:r>
            <a:br>
              <a:rPr lang="en-US" dirty="0"/>
            </a:br>
            <a:r>
              <a:rPr lang="en-US" dirty="0"/>
              <a:t>NJ Basic Information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6E49D-65A5-4DC4-B656-EB6D24332C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360BA-02D5-483F-97F8-65C6BE54C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7F9B5-BC5C-497C-95C2-5091E19E8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815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11"/>
    </mc:Choice>
    <mc:Fallback xmlns="">
      <p:transition spd="slow" advTm="15911"/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218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447799"/>
            <a:ext cx="9753600" cy="481750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Refer to NJ Special Handling document</a:t>
            </a:r>
          </a:p>
          <a:p>
            <a:r>
              <a:rPr lang="en-US" dirty="0"/>
              <a:t>Federal return allows extra standard deduction amount if taxpayer or spouse is blind (not disabled)</a:t>
            </a:r>
          </a:p>
          <a:p>
            <a:r>
              <a:rPr lang="en-US" dirty="0"/>
              <a:t>NJ allows an extra exemption if taxpayer or spouse is either blind or totally and permanently disabled on last day of tax year</a:t>
            </a:r>
          </a:p>
          <a:p>
            <a:pPr lvl="1"/>
            <a:r>
              <a:rPr lang="en-US" dirty="0"/>
              <a:t>Extra $1,000 exemption can be claimed by both taxpayer and spouse, if appropriate</a:t>
            </a:r>
          </a:p>
          <a:p>
            <a:pPr lvl="1"/>
            <a:r>
              <a:rPr lang="en-US" dirty="0"/>
              <a:t>If a person is both blind and disabled, only one extra exemption is allowed</a:t>
            </a:r>
          </a:p>
          <a:p>
            <a:pPr lvl="1"/>
            <a:r>
              <a:rPr lang="en-US" dirty="0"/>
              <a:t>Cannot be claimed for dependents</a:t>
            </a:r>
          </a:p>
          <a:p>
            <a:pPr lvl="1"/>
            <a:r>
              <a:rPr lang="en-US" dirty="0"/>
              <a:t>Doctor’s certificate or other medical records evidencing legal blindness or total and permanent disability must be submitted the first time exemption is claimed</a:t>
            </a:r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NJ State Basic Information - Disability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C0D089E-9600-4BD2-8EA2-F659A238A3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4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989"/>
    </mc:Choice>
    <mc:Fallback xmlns="">
      <p:transition spd="slow" advTm="195989"/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219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295399"/>
            <a:ext cx="9753600" cy="49699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blindness is checked on Federal Personal Information screen, TSO automatically adds an extra exemption on NJ return; no need for NJ Checklist entry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taxpayer or spouse is disabled due to something other than blindness, must enter NJ Checklist entry and then enter in State section Basic Information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NJ State Basic Information – Disability         </a:t>
            </a:r>
            <a:r>
              <a:rPr lang="en-US" sz="1600" dirty="0"/>
              <a:t>cont’d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001" y="2988705"/>
            <a:ext cx="4916442" cy="3620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804" y="3350706"/>
            <a:ext cx="4934639" cy="12860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3276600" y="3962395"/>
            <a:ext cx="1524000" cy="457203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7033227-6368-46DE-955E-863D6A935C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23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78"/>
    </mc:Choice>
    <mc:Fallback xmlns="">
      <p:transition spd="slow" advTm="8047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ontent Placeholder 2"/>
          <p:cNvSpPr>
            <a:spLocks noGrp="1"/>
          </p:cNvSpPr>
          <p:nvPr>
            <p:ph sz="quarter" idx="12"/>
          </p:nvPr>
        </p:nvSpPr>
        <p:spPr>
          <a:xfrm>
            <a:off x="1278833" y="1752600"/>
            <a:ext cx="9753600" cy="4267200"/>
          </a:xfrm>
        </p:spPr>
        <p:txBody>
          <a:bodyPr>
            <a:normAutofit/>
          </a:bodyPr>
          <a:lstStyle/>
          <a:p>
            <a:r>
              <a:rPr lang="en-US" altLang="en-US" dirty="0"/>
              <a:t>Student</a:t>
            </a:r>
          </a:p>
          <a:p>
            <a:pPr lvl="1"/>
            <a:r>
              <a:rPr lang="en-US" altLang="en-US" dirty="0"/>
              <a:t>A full-time student during some part of each of any five calendar months of the year</a:t>
            </a:r>
          </a:p>
          <a:p>
            <a:pPr lvl="1"/>
            <a:r>
              <a:rPr lang="en-US" altLang="en-US" dirty="0"/>
              <a:t>Full-time is the number of hours or courses the school considers to be full-time</a:t>
            </a:r>
          </a:p>
          <a:p>
            <a:pPr lvl="1"/>
            <a:r>
              <a:rPr lang="en-US" altLang="en-US" dirty="0"/>
              <a:t>Attending a school that has a regular teaching staff, course of study and student body at the school</a:t>
            </a:r>
          </a:p>
          <a:p>
            <a:pPr marL="576262" lvl="1" indent="0">
              <a:buNone/>
            </a:pPr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Qualifying Child – Definition of Terms          </a:t>
            </a:r>
            <a:r>
              <a:rPr lang="en-US" sz="1600" dirty="0"/>
              <a:t>cont’d </a:t>
            </a:r>
            <a:r>
              <a:rPr lang="en-US" dirty="0"/>
              <a:t>                                 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9C2859-FA9C-46C1-A181-A4AA29A060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98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32"/>
    </mc:Choice>
    <mc:Fallback xmlns="">
      <p:transition spd="slow" advTm="82932"/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220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NJ Checklist – Basic Information Section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E2E2E9F-CB6F-411E-816A-9A630A89A66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371600" y="1734036"/>
            <a:ext cx="9339675" cy="39809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ECCC5-54C0-4CF9-9834-69AC3A773F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07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88"/>
    </mc:Choice>
    <mc:Fallback xmlns="">
      <p:transition spd="slow" advTm="43388"/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232" y="1674064"/>
            <a:ext cx="7862928" cy="46198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NJ Core Baker TY2019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0BBC-AC8A-41A2-B5A2-A38EDA6883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1FA2C8-F397-43F6-8CBD-12197FA9E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3" y="28835"/>
            <a:ext cx="9751391" cy="1143000"/>
          </a:xfrm>
        </p:spPr>
        <p:txBody>
          <a:bodyPr>
            <a:normAutofit/>
          </a:bodyPr>
          <a:lstStyle/>
          <a:p>
            <a:r>
              <a:rPr lang="en-US" dirty="0"/>
              <a:t>TSO – Entering NJ Basic Information Section</a:t>
            </a:r>
            <a:br>
              <a:rPr lang="en-US" dirty="0"/>
            </a:br>
            <a:r>
              <a:rPr lang="en-US" sz="2700" dirty="0"/>
              <a:t>State Section&gt;NJ&gt;Basic Information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0600" y="2216686"/>
            <a:ext cx="101021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Disabled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3200400" y="2373806"/>
            <a:ext cx="1577996" cy="2754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Content Placeholder 10"/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1981199" y="1344593"/>
            <a:ext cx="8077199" cy="368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Oval 14"/>
          <p:cNvSpPr/>
          <p:nvPr/>
        </p:nvSpPr>
        <p:spPr>
          <a:xfrm>
            <a:off x="1948374" y="2216686"/>
            <a:ext cx="1229822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91342" y="4999270"/>
            <a:ext cx="289560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Gubernatorial Election Fund</a:t>
            </a:r>
          </a:p>
        </p:txBody>
      </p:sp>
      <p:sp>
        <p:nvSpPr>
          <p:cNvPr id="13" name="Oval 12"/>
          <p:cNvSpPr/>
          <p:nvPr/>
        </p:nvSpPr>
        <p:spPr>
          <a:xfrm>
            <a:off x="1904986" y="4999270"/>
            <a:ext cx="1229822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 bwMode="auto">
          <a:xfrm flipH="1">
            <a:off x="3134808" y="5183936"/>
            <a:ext cx="556534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773E4-31C5-4FDD-96E0-10EB07F8BE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545464"/>
      </p:ext>
    </p:extLst>
  </p:cSld>
  <p:clrMapOvr>
    <a:masterClrMapping/>
  </p:clrMapOvr>
  <p:transition spd="slow" advTm="62515"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400" dirty="0"/>
              <a:t>State Section&gt;NJ&gt;Basic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816" y="1579722"/>
            <a:ext cx="9846367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items from the NJ Checklist Basic Information section into TSO State Section (Step 13c)</a:t>
            </a:r>
          </a:p>
          <a:p>
            <a:pPr lvl="1"/>
            <a:r>
              <a:rPr lang="en-US" dirty="0"/>
              <a:t>Must click Save/Back until you can Exit New Jersey Return before TSO will update NJ refund monitor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222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31BD7-7573-48E7-9B37-0B7D6BEAC1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407643"/>
      </p:ext>
    </p:extLst>
  </p:cSld>
  <p:clrMapOvr>
    <a:masterClrMapping/>
  </p:clrMapOvr>
  <p:transition advTm="88396"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223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NJ 1040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1600" y="3011269"/>
            <a:ext cx="2549544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Extra exemption amount</a:t>
            </a:r>
          </a:p>
          <a:p>
            <a:r>
              <a:rPr lang="en-US" b="1" dirty="0">
                <a:solidFill>
                  <a:srgbClr val="FF0000"/>
                </a:solidFill>
              </a:rPr>
              <a:t>for disability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877587" y="1676400"/>
            <a:ext cx="6771113" cy="381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8000999" y="3124200"/>
            <a:ext cx="614875" cy="361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877587" y="3048000"/>
            <a:ext cx="2542013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0AE2279-6C8F-4990-8504-E20DB2B668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60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28"/>
    </mc:Choice>
    <mc:Fallback xmlns="">
      <p:transition spd="slow" advTm="89028"/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971800" y="1371601"/>
            <a:ext cx="5884578" cy="4893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224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Property Tax Credit on NJ 1040</a:t>
            </a:r>
          </a:p>
        </p:txBody>
      </p:sp>
      <p:sp>
        <p:nvSpPr>
          <p:cNvPr id="7" name="Oval 6"/>
          <p:cNvSpPr/>
          <p:nvPr/>
        </p:nvSpPr>
        <p:spPr>
          <a:xfrm>
            <a:off x="8381999" y="2960131"/>
            <a:ext cx="443483" cy="24026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48800" y="2895599"/>
            <a:ext cx="225401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property tax credit</a:t>
            </a:r>
          </a:p>
        </p:txBody>
      </p:sp>
      <p:cxnSp>
        <p:nvCxnSpPr>
          <p:cNvPr id="9" name="Straight Arrow Connector 8"/>
          <p:cNvCxnSpPr>
            <a:endCxn id="7" idx="6"/>
          </p:cNvCxnSpPr>
          <p:nvPr/>
        </p:nvCxnSpPr>
        <p:spPr bwMode="auto">
          <a:xfrm flipH="1">
            <a:off x="8825482" y="3080265"/>
            <a:ext cx="623318" cy="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9FE11F7-CADC-429C-9040-2F347F3FE1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84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36"/>
    </mc:Choice>
    <mc:Fallback xmlns="">
      <p:transition spd="slow" advTm="45536"/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F5029BF-D2DF-45F6-A6ED-B363BDF43E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18E9F9-5CD2-497A-8913-6E78A416A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13d</a:t>
            </a:r>
            <a:br>
              <a:rPr lang="en-US" dirty="0"/>
            </a:br>
            <a:r>
              <a:rPr lang="en-US" dirty="0"/>
              <a:t>NJ Income Subject To Tax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C8093-5813-468A-B5F7-A8B7E48A48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8609B-8B88-4DAA-B9C6-D03233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D0180-1CB6-4D33-B9F4-7C56AC355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313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8"/>
    </mc:Choice>
    <mc:Fallback xmlns="">
      <p:transition spd="slow" advTm="19638"/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NJ Checklist – Income Subject to Taxes Section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77593" y="1394856"/>
            <a:ext cx="6389351" cy="3067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226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9CB1C-86C5-4EE0-A800-1F304966BE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2"/>
          <a:stretch/>
        </p:blipFill>
        <p:spPr>
          <a:xfrm>
            <a:off x="2807367" y="1701616"/>
            <a:ext cx="6329805" cy="46991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4F579-1FB4-4FD2-94D4-AFDAABE8E5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091420"/>
      </p:ext>
    </p:extLst>
  </p:cSld>
  <p:clrMapOvr>
    <a:masterClrMapping/>
  </p:clrMapOvr>
  <p:transition advTm="68701"/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846" y="27549"/>
            <a:ext cx="9751391" cy="1143000"/>
          </a:xfrm>
        </p:spPr>
        <p:txBody>
          <a:bodyPr>
            <a:normAutofit/>
          </a:bodyPr>
          <a:lstStyle/>
          <a:p>
            <a:r>
              <a:rPr lang="en-US" dirty="0"/>
              <a:t>TSO – Entering NJ Income Subject to Tax Info</a:t>
            </a:r>
            <a:br>
              <a:rPr lang="en-US" dirty="0"/>
            </a:br>
            <a:r>
              <a:rPr lang="en-US" sz="2700" dirty="0"/>
              <a:t>State Section&gt;NJ&gt;Income Subject to Tax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75968" y="1523999"/>
            <a:ext cx="7440063" cy="3222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227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968" y="1838368"/>
            <a:ext cx="7440063" cy="44269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2514600"/>
            <a:ext cx="601980" cy="316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4724400"/>
            <a:ext cx="601980" cy="316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8600" y="2514600"/>
            <a:ext cx="262533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NJ net gambling winnings</a:t>
            </a:r>
          </a:p>
        </p:txBody>
      </p:sp>
      <p:cxnSp>
        <p:nvCxnSpPr>
          <p:cNvPr id="13" name="Straight Arrow Connector 12"/>
          <p:cNvCxnSpPr>
            <a:endCxn id="8" idx="3"/>
          </p:cNvCxnSpPr>
          <p:nvPr/>
        </p:nvCxnSpPr>
        <p:spPr bwMode="auto">
          <a:xfrm flipH="1">
            <a:off x="3116580" y="2667000"/>
            <a:ext cx="922020" cy="609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400800" y="3019430"/>
            <a:ext cx="308078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TSO tells you Federal winnings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1508" y="3019431"/>
            <a:ext cx="759292" cy="3693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95800" y="4724400"/>
            <a:ext cx="509331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 remove disability income (under age 65) from NJ</a:t>
            </a:r>
          </a:p>
        </p:txBody>
      </p:sp>
      <p:cxnSp>
        <p:nvCxnSpPr>
          <p:cNvPr id="19" name="Straight Arrow Connector 18"/>
          <p:cNvCxnSpPr>
            <a:cxnSpLocks/>
            <a:stCxn id="18" idx="1"/>
          </p:cNvCxnSpPr>
          <p:nvPr/>
        </p:nvCxnSpPr>
        <p:spPr bwMode="auto">
          <a:xfrm flipH="1">
            <a:off x="3116582" y="4909066"/>
            <a:ext cx="1379218" cy="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39C7D7-6C89-421C-A956-301B59A47A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766374"/>
      </p:ext>
    </p:extLst>
  </p:cSld>
  <p:clrMapOvr>
    <a:masterClrMapping/>
  </p:clrMapOvr>
  <p:transition advTm="155975"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400" dirty="0"/>
              <a:t>State Section&gt;NJ&gt;Income Subject to Tax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832" y="1371600"/>
            <a:ext cx="9846367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items from the NJ Checklist Income Subject to Tax section into TSO State Section (Step 13D)</a:t>
            </a:r>
          </a:p>
          <a:p>
            <a:pPr lvl="1"/>
            <a:r>
              <a:rPr lang="en-US" dirty="0"/>
              <a:t>Must click Save/Back until you can Exit New Jersey Return before TSO will update NJ refund monitor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228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4E12-385B-49E8-89B3-EF0ADC46B0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57914"/>
      </p:ext>
    </p:extLst>
  </p:cSld>
  <p:clrMapOvr>
    <a:masterClrMapping/>
  </p:clrMapOvr>
  <p:transition advTm="37592"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33801" y="1371601"/>
            <a:ext cx="4020458" cy="50606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Gambling Winnings and Disability Pension on NJ 1040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229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435" y="3009713"/>
            <a:ext cx="601980" cy="190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435" y="2509168"/>
            <a:ext cx="601980" cy="3169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82830" y="2516183"/>
            <a:ext cx="218842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 disability pension</a:t>
            </a:r>
          </a:p>
        </p:txBody>
      </p:sp>
      <p:cxnSp>
        <p:nvCxnSpPr>
          <p:cNvPr id="10" name="Straight Arrow Connector 9"/>
          <p:cNvCxnSpPr>
            <a:stCxn id="9" idx="1"/>
            <a:endCxn id="8" idx="3"/>
          </p:cNvCxnSpPr>
          <p:nvPr/>
        </p:nvCxnSpPr>
        <p:spPr bwMode="auto">
          <a:xfrm flipH="1" flipV="1">
            <a:off x="7765415" y="2667664"/>
            <a:ext cx="1317415" cy="3318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9069420" y="2969846"/>
            <a:ext cx="236558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Net gambling winnings</a:t>
            </a:r>
          </a:p>
        </p:txBody>
      </p:sp>
      <p:cxnSp>
        <p:nvCxnSpPr>
          <p:cNvPr id="14" name="Straight Arrow Connector 13"/>
          <p:cNvCxnSpPr>
            <a:cxnSpLocks/>
            <a:stCxn id="13" idx="1"/>
          </p:cNvCxnSpPr>
          <p:nvPr/>
        </p:nvCxnSpPr>
        <p:spPr bwMode="auto">
          <a:xfrm flipH="1" flipV="1">
            <a:off x="7721140" y="3129948"/>
            <a:ext cx="1348280" cy="2456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3F37AF-F97D-41F0-B6EA-6AF1F21D93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565223"/>
      </p:ext>
    </p:extLst>
  </p:cSld>
  <p:clrMapOvr>
    <a:masterClrMapping/>
  </p:clrMapOvr>
  <p:transition advTm="41326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Temporary absence</a:t>
            </a:r>
          </a:p>
          <a:p>
            <a:pPr lvl="1"/>
            <a:r>
              <a:rPr lang="en-US" altLang="en-US" dirty="0"/>
              <a:t>Circumstances such as illness, education, business, vacation, military service</a:t>
            </a:r>
          </a:p>
          <a:p>
            <a:pPr lvl="2"/>
            <a:r>
              <a:rPr lang="en-US" altLang="en-US" dirty="0"/>
              <a:t>Now also includes: </a:t>
            </a:r>
            <a:r>
              <a:rPr lang="en-US" dirty="0"/>
              <a:t>Incarceration and Institutionalized care for a child who is permanently and totally disabled</a:t>
            </a:r>
            <a:endParaRPr lang="en-US" altLang="en-US" dirty="0"/>
          </a:p>
          <a:p>
            <a:pPr lvl="1"/>
            <a:r>
              <a:rPr lang="en-US" altLang="en-US" dirty="0"/>
              <a:t>Must be reasonable to assume the absent person will return</a:t>
            </a:r>
          </a:p>
          <a:p>
            <a:pPr lvl="1"/>
            <a:r>
              <a:rPr lang="en-US" altLang="en-US" dirty="0"/>
              <a:t>Must continue to keep up the home during the absence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846" y="79864"/>
            <a:ext cx="9954587" cy="1143000"/>
          </a:xfrm>
        </p:spPr>
        <p:txBody>
          <a:bodyPr/>
          <a:lstStyle/>
          <a:p>
            <a:r>
              <a:rPr lang="en-US" dirty="0"/>
              <a:t>Qualifying Child – Definition of Terms            </a:t>
            </a:r>
            <a:r>
              <a:rPr lang="en-US" sz="1600" dirty="0"/>
              <a:t>cont’d</a:t>
            </a:r>
            <a:r>
              <a:rPr lang="en-US" dirty="0"/>
              <a:t>                          </a:t>
            </a:r>
            <a:endParaRPr lang="en-US" sz="1600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E4CDE-CE4B-4AEA-8486-1DE3B9C009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12"/>
    </mc:Choice>
    <mc:Fallback xmlns="">
      <p:transition spd="slow" advTm="95912"/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47A1223-E60F-4581-9DB4-BDA9F25D6D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2A4DC6-3180-4FCE-AC65-ABE56637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13e</a:t>
            </a:r>
            <a:br>
              <a:rPr lang="en-US" dirty="0"/>
            </a:br>
            <a:r>
              <a:rPr lang="en-US" dirty="0"/>
              <a:t>NJ Subtractions From Income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ABE56-C030-4BE9-82EF-B35AC7EB44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94270-0291-4C22-826D-77BF2F8A2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597AC-4720-4896-ABB1-C6EF15327D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044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7"/>
    </mc:Choice>
    <mc:Fallback xmlns="">
      <p:transition spd="slow" advTm="12057"/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NJ Checklist – Subtraction from Income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231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EA40D2-6BAD-48F6-B285-895CF054D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404" b="-3018"/>
          <a:stretch/>
        </p:blipFill>
        <p:spPr>
          <a:xfrm>
            <a:off x="1279525" y="2133599"/>
            <a:ext cx="9753600" cy="3429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7A2D1-2430-4B32-8704-6D2E76A311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113337"/>
      </p:ext>
    </p:extLst>
  </p:cSld>
  <p:clrMapOvr>
    <a:masterClrMapping/>
  </p:clrMapOvr>
  <p:transition advTm="66637"/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1347" y="1481332"/>
            <a:ext cx="7772400" cy="4817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Entering NJ Subtractions From Income Info</a:t>
            </a:r>
            <a:br>
              <a:rPr lang="en-US" dirty="0"/>
            </a:br>
            <a:r>
              <a:rPr lang="en-US" sz="2400" dirty="0"/>
              <a:t>State Section&gt;NJ&gt;Subtractions From Income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232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610" y="5981845"/>
            <a:ext cx="601980" cy="316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8600" y="2514600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47609" y="5912739"/>
            <a:ext cx="404764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 add medical expenses paid out of FSA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2815591" y="6097405"/>
            <a:ext cx="1407740" cy="206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72C777-4BA9-4374-AC43-C1248986FD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358180"/>
      </p:ext>
    </p:extLst>
  </p:cSld>
  <p:clrMapOvr>
    <a:masterClrMapping/>
  </p:clrMapOvr>
  <p:transition advTm="40337"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67863" y="1397153"/>
            <a:ext cx="4025690" cy="50507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Medical Expenses on NJ 1040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C11E525-5F38-465A-8629-C9A7F80AF012}" type="slidenum">
              <a:rPr lang="en-US" smtClean="0"/>
              <a:t>233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025" y="3835445"/>
            <a:ext cx="601980" cy="1777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16186" y="3537464"/>
            <a:ext cx="2303066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Medical expenses &gt;</a:t>
            </a:r>
          </a:p>
          <a:p>
            <a:r>
              <a:rPr lang="en-US" b="1" dirty="0">
                <a:solidFill>
                  <a:srgbClr val="FF0000"/>
                </a:solidFill>
              </a:rPr>
              <a:t>2% of NJ gross income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7793553" y="3835333"/>
            <a:ext cx="474891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9067800" y="2915049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E42523-E8B7-4B68-A188-AAF667EF58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57388"/>
      </p:ext>
    </p:extLst>
  </p:cSld>
  <p:clrMapOvr>
    <a:masterClrMapping/>
  </p:clrMapOvr>
  <p:transition advTm="24659"/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400" dirty="0"/>
              <a:t>State Section&gt;NJ&gt;Subtractions From Income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79722"/>
            <a:ext cx="9846367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items from the NJ Checklist Subtractions from Income section into TSO State Section (Step 13E)</a:t>
            </a:r>
          </a:p>
          <a:p>
            <a:pPr lvl="1"/>
            <a:r>
              <a:rPr lang="en-US" dirty="0"/>
              <a:t>Must click Save/Back until you can Exit New Jersey Return before TSO will update NJ refund monitor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234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C1AD4-B87C-4EC5-B95A-A817E1AB56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31708"/>
      </p:ext>
    </p:extLst>
  </p:cSld>
  <p:clrMapOvr>
    <a:masterClrMapping/>
  </p:clrMapOvr>
  <p:transition advTm="22455"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D24E135-1115-403F-BB0C-6BCC30F5F1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F29B70-2CDA-4175-86B6-B7E83992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13f</a:t>
            </a:r>
            <a:br>
              <a:rPr lang="en-US" dirty="0"/>
            </a:br>
            <a:r>
              <a:rPr lang="en-US" dirty="0"/>
              <a:t>Payments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E7BA7-F0CC-47E2-B272-0D5BAA7E06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D70B5-F630-4253-AA02-9691B74E76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F2EC4-A8D4-490B-AED7-CAAFFAF91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40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9"/>
    </mc:Choice>
    <mc:Fallback xmlns="">
      <p:transition spd="slow" advTm="17439"/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236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NJ Checklist – Payments Section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719" y="2050011"/>
            <a:ext cx="9905996" cy="53353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EA1AD57-5520-47AC-8B5E-F9BA8E1AE92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1066803" y="2583546"/>
            <a:ext cx="9829799" cy="1654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1F7B4-C914-4616-846A-3B22931571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48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95"/>
    </mc:Choice>
    <mc:Fallback xmlns="">
      <p:transition spd="slow" advTm="29895"/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837" y="1481791"/>
            <a:ext cx="7354326" cy="4783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NJ Core Baker TY2019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0BBC-AC8A-41A2-B5A2-A38EDA6883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1FA2C8-F397-43F6-8CBD-12197FA9E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3" y="28835"/>
            <a:ext cx="9965630" cy="1143000"/>
          </a:xfrm>
        </p:spPr>
        <p:txBody>
          <a:bodyPr>
            <a:normAutofit/>
          </a:bodyPr>
          <a:lstStyle/>
          <a:p>
            <a:r>
              <a:rPr lang="en-US" dirty="0"/>
              <a:t>TSO – Entering Private Plan Number</a:t>
            </a:r>
            <a:br>
              <a:rPr lang="en-US" dirty="0"/>
            </a:br>
            <a:r>
              <a:rPr lang="en-US" sz="2700" dirty="0"/>
              <a:t>State Section&gt;NJ&gt;Payments&gt;Private Plan Numbers&gt;Add Entry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1943" y="3660825"/>
            <a:ext cx="96051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W-2 EIN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 flipH="1" flipV="1">
            <a:off x="3316026" y="3834577"/>
            <a:ext cx="845917" cy="1091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151955" y="4546077"/>
            <a:ext cx="149399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Private plan #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3210655" y="4711905"/>
            <a:ext cx="941300" cy="1883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744462" y="5955349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50114" y="3660825"/>
            <a:ext cx="965911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372455" y="4619755"/>
            <a:ext cx="838200" cy="29565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818164-C6BA-47B5-BD6D-001F974486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85792"/>
      </p:ext>
    </p:extLst>
  </p:cSld>
  <p:clrMapOvr>
    <a:masterClrMapping/>
  </p:clrMapOvr>
  <p:transition spd="slow" advTm="25984"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400" dirty="0"/>
              <a:t>State Section&gt;NJ&gt;Payments&gt;Private Plan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32445"/>
            <a:ext cx="9846367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items from the NJ Checklist Payments section into TSO State Section (Step 13F)</a:t>
            </a:r>
          </a:p>
          <a:p>
            <a:pPr lvl="1"/>
            <a:r>
              <a:rPr lang="en-US" dirty="0"/>
              <a:t>Must click Save/Back until you can Exit New Jersey Return before TSO will update NJ refund monitor</a:t>
            </a:r>
          </a:p>
          <a:p>
            <a:r>
              <a:rPr lang="en-US" dirty="0"/>
              <a:t>Check that Federal and NJ refund monitors did not change from Step 13E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238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189C1-9152-4042-9AD5-23CE104100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53378"/>
      </p:ext>
    </p:extLst>
  </p:cSld>
  <p:clrMapOvr>
    <a:masterClrMapping/>
  </p:clrMapOvr>
  <p:transition advTm="27142"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92520FE-0C26-4C5A-94AB-71E0785AAD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0C4386-C292-4A66-B37A-10E170BD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14</a:t>
            </a:r>
            <a:br>
              <a:rPr lang="en-US" dirty="0"/>
            </a:br>
            <a:r>
              <a:rPr lang="en-US" dirty="0"/>
              <a:t>E-file Section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80FDB-A081-4C94-8782-EDC17B96FC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530C5-D2FD-4004-BAD1-F41401011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22E7C-0008-45EB-B91D-DD4641A20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239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898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9"/>
    </mc:Choice>
    <mc:Fallback xmlns="">
      <p:transition spd="slow" advTm="1169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362200" y="1371600"/>
            <a:ext cx="6858000" cy="48005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Qualifying Child of More than One Person</a:t>
            </a:r>
            <a:br>
              <a:rPr lang="en-US" dirty="0"/>
            </a:br>
            <a:r>
              <a:rPr lang="en-US" dirty="0"/>
              <a:t>(Tiebreaker Rules) – Pub 4012 Page C-2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5EEBA-3AE8-4747-9915-24A8756BDE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44"/>
    </mc:Choice>
    <mc:Fallback xmlns="">
      <p:transition spd="slow" advTm="140244"/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Complete these required steps in Baker E-file section:</a:t>
            </a:r>
          </a:p>
          <a:p>
            <a:pPr lvl="1"/>
            <a:r>
              <a:rPr lang="en-US" dirty="0"/>
              <a:t>Federal return type – choose type based </a:t>
            </a:r>
            <a:r>
              <a:rPr lang="en-US"/>
              <a:t>on Baker’s </a:t>
            </a:r>
            <a:r>
              <a:rPr lang="en-US" dirty="0"/>
              <a:t>choice on Intake/Interview sheet (Additional Information section, question 3) </a:t>
            </a:r>
          </a:p>
          <a:p>
            <a:pPr lvl="2"/>
            <a:r>
              <a:rPr lang="en-US" dirty="0"/>
              <a:t>E-file:  Paper Check</a:t>
            </a:r>
          </a:p>
          <a:p>
            <a:pPr lvl="2"/>
            <a:r>
              <a:rPr lang="en-US" dirty="0"/>
              <a:t>E-file:  Direct Deposit</a:t>
            </a:r>
          </a:p>
          <a:p>
            <a:pPr lvl="2"/>
            <a:r>
              <a:rPr lang="en-US" dirty="0"/>
              <a:t>Paper Return with Direct Deposit</a:t>
            </a:r>
          </a:p>
          <a:p>
            <a:pPr lvl="2"/>
            <a:r>
              <a:rPr lang="en-US" dirty="0"/>
              <a:t>Paper Return</a:t>
            </a:r>
          </a:p>
          <a:p>
            <a:pPr lvl="1"/>
            <a:r>
              <a:rPr lang="en-US" dirty="0"/>
              <a:t>State return type</a:t>
            </a:r>
          </a:p>
          <a:p>
            <a:pPr lvl="2"/>
            <a:r>
              <a:rPr lang="en-US" dirty="0"/>
              <a:t>Same as Federal choices (but in different order)</a:t>
            </a:r>
          </a:p>
          <a:p>
            <a:pPr lvl="1"/>
            <a:r>
              <a:rPr lang="en-US" dirty="0"/>
              <a:t>Taxpayer bank account information</a:t>
            </a:r>
          </a:p>
          <a:p>
            <a:r>
              <a:rPr lang="en-US" dirty="0"/>
              <a:t>Follow district rules for completing other sections of E-file section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Completing Baker E-File Section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240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5B1CA92-CB52-40E7-BC69-7049BEA379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08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31"/>
    </mc:Choice>
    <mc:Fallback xmlns="">
      <p:transition spd="slow" advTm="206531"/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Federal Return Type</a:t>
            </a:r>
            <a:br>
              <a:rPr lang="en-US" dirty="0"/>
            </a:br>
            <a:r>
              <a:rPr lang="en-US" sz="2400" dirty="0"/>
              <a:t>E-file Section&gt;Return Type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265863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265863"/>
            <a:ext cx="936625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241</a:t>
            </a:fld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524000"/>
            <a:ext cx="8435022" cy="43279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876800" y="5181600"/>
            <a:ext cx="518539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Choose E-file:  Direct Deposit from drop-down menu</a:t>
            </a:r>
          </a:p>
        </p:txBody>
      </p:sp>
      <p:sp>
        <p:nvSpPr>
          <p:cNvPr id="8" name="Oval 7"/>
          <p:cNvSpPr/>
          <p:nvPr/>
        </p:nvSpPr>
        <p:spPr>
          <a:xfrm flipV="1">
            <a:off x="2362200" y="5181600"/>
            <a:ext cx="1981200" cy="838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4555C96-4E87-4DD9-9143-5C1C6CFD4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8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86"/>
    </mc:Choice>
    <mc:Fallback xmlns="">
      <p:transition spd="slow" advTm="29886"/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184" y="2247246"/>
            <a:ext cx="9175634" cy="27221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 flipV="1">
            <a:off x="5488296" y="2971800"/>
            <a:ext cx="2817503" cy="990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State Return Type</a:t>
            </a:r>
            <a:br>
              <a:rPr lang="en-US" dirty="0"/>
            </a:br>
            <a:r>
              <a:rPr lang="en-US" sz="2400" dirty="0"/>
              <a:t>E-file Section&gt;State Return(s)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265863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265863"/>
            <a:ext cx="936625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242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34400" y="2961968"/>
            <a:ext cx="2952090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Choose E-file:  Direct Deposit</a:t>
            </a:r>
          </a:p>
          <a:p>
            <a:r>
              <a:rPr lang="en-US" b="1" dirty="0">
                <a:solidFill>
                  <a:srgbClr val="FF0000"/>
                </a:solidFill>
              </a:rPr>
              <a:t> from drop-down menu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7C43D19-13AB-4EC3-BB80-907E63CF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4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56"/>
    </mc:Choice>
    <mc:Fallback xmlns="">
      <p:transition spd="slow" advTm="40356"/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21" y="1714185"/>
            <a:ext cx="9549353" cy="347249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243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Routing Number and Account Number on a Check</a:t>
            </a:r>
          </a:p>
        </p:txBody>
      </p:sp>
      <p:sp>
        <p:nvSpPr>
          <p:cNvPr id="9" name="Double Bracket 8"/>
          <p:cNvSpPr/>
          <p:nvPr/>
        </p:nvSpPr>
        <p:spPr>
          <a:xfrm>
            <a:off x="3288473" y="4797494"/>
            <a:ext cx="1219200" cy="458753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99598" y="5353623"/>
            <a:ext cx="109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Routing #</a:t>
            </a:r>
          </a:p>
        </p:txBody>
      </p:sp>
      <p:sp>
        <p:nvSpPr>
          <p:cNvPr id="11" name="Double Bracket 10"/>
          <p:cNvSpPr/>
          <p:nvPr/>
        </p:nvSpPr>
        <p:spPr>
          <a:xfrm>
            <a:off x="1837167" y="4789477"/>
            <a:ext cx="1219200" cy="458753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15512" y="5353623"/>
            <a:ext cx="1131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Account #</a:t>
            </a:r>
          </a:p>
        </p:txBody>
      </p:sp>
      <p:sp>
        <p:nvSpPr>
          <p:cNvPr id="13" name="Double Bracket 12"/>
          <p:cNvSpPr/>
          <p:nvPr/>
        </p:nvSpPr>
        <p:spPr>
          <a:xfrm>
            <a:off x="4739779" y="4797493"/>
            <a:ext cx="594221" cy="458753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79071" y="535362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Check #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5EA2C-27DC-43C8-8359-A72E449D2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21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797"/>
    </mc:Choice>
    <mc:Fallback xmlns="">
      <p:transition spd="slow" advTm="149797"/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892" y="1833766"/>
            <a:ext cx="9433729" cy="35091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E3000-1FE7-4597-BE23-A1AC10F0DE04}" type="slidenum">
              <a:rPr lang="en-US" altLang="en-US" smtClean="0"/>
              <a:pPr>
                <a:defRPr/>
              </a:pPr>
              <a:t>244</a:t>
            </a:fld>
            <a:endParaRPr lang="en-US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Taxpayer Bank Account Information</a:t>
            </a:r>
            <a:br>
              <a:rPr lang="en-US" dirty="0"/>
            </a:br>
            <a:r>
              <a:rPr lang="en-US" sz="2400" dirty="0"/>
              <a:t>E-file Section&gt;Taxpayer Bank Account Information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4600" y="4419600"/>
            <a:ext cx="309681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Routing and Account Numbers</a:t>
            </a:r>
          </a:p>
          <a:p>
            <a:r>
              <a:rPr lang="en-US" b="1" dirty="0">
                <a:solidFill>
                  <a:srgbClr val="FF0000"/>
                </a:solidFill>
              </a:rPr>
              <a:t>must be entered twice to</a:t>
            </a:r>
          </a:p>
          <a:p>
            <a:r>
              <a:rPr lang="en-US" b="1" dirty="0">
                <a:solidFill>
                  <a:srgbClr val="FF0000"/>
                </a:solidFill>
              </a:rPr>
              <a:t>confirm accuracy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86507" y="2393089"/>
            <a:ext cx="2502095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Pull refund to ensure</a:t>
            </a:r>
          </a:p>
          <a:p>
            <a:r>
              <a:rPr lang="en-US" b="1" dirty="0">
                <a:solidFill>
                  <a:srgbClr val="FF0000"/>
                </a:solidFill>
              </a:rPr>
              <a:t>correct deposit amount</a:t>
            </a:r>
          </a:p>
        </p:txBody>
      </p:sp>
      <p:sp>
        <p:nvSpPr>
          <p:cNvPr id="9" name="Oval 8"/>
          <p:cNvSpPr/>
          <p:nvPr/>
        </p:nvSpPr>
        <p:spPr>
          <a:xfrm flipV="1">
            <a:off x="10037597" y="3345923"/>
            <a:ext cx="1050243" cy="76200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flipV="1">
            <a:off x="7304153" y="3447908"/>
            <a:ext cx="1044712" cy="58076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9137554" y="3039420"/>
            <a:ext cx="900043" cy="68750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>
            <a:stCxn id="8" idx="2"/>
          </p:cNvCxnSpPr>
          <p:nvPr/>
        </p:nvCxnSpPr>
        <p:spPr bwMode="auto">
          <a:xfrm flipH="1">
            <a:off x="8348865" y="3039420"/>
            <a:ext cx="788690" cy="58994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223195" y="5580420"/>
            <a:ext cx="10163423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Can deposit refund in up to 3 accounts, can split between bank account and paper check or can purchase</a:t>
            </a:r>
          </a:p>
          <a:p>
            <a:r>
              <a:rPr lang="en-US" b="1" dirty="0">
                <a:solidFill>
                  <a:srgbClr val="FF0000"/>
                </a:solidFill>
              </a:rPr>
              <a:t> up to 3 savings bonds.  Total deposits and savings bond purchases must equal your total refund.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1D03B-F9FB-4557-8BED-F2A1DA865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9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621"/>
    </mc:Choice>
    <mc:Fallback xmlns="">
      <p:transition spd="slow" advTm="203621"/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245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371600"/>
            <a:ext cx="9753600" cy="525883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After all information is entered into TSO, the following steps still need to be done.  They are not simulated in this practice return:</a:t>
            </a:r>
          </a:p>
          <a:p>
            <a:pPr lvl="1"/>
            <a:r>
              <a:rPr lang="en-US" dirty="0"/>
              <a:t>A quality reviewer must check everything on the Intake/Interview sheet and on the Federal and NJ returns in TSO</a:t>
            </a:r>
          </a:p>
          <a:p>
            <a:pPr lvl="1"/>
            <a:r>
              <a:rPr lang="en-US" dirty="0"/>
              <a:t>The PDF of the Federal and NJ returns must be printed for the taxpayer’s records</a:t>
            </a:r>
          </a:p>
          <a:p>
            <a:pPr lvl="1"/>
            <a:r>
              <a:rPr lang="en-US" dirty="0"/>
              <a:t>The counselor must review both returns with taxpayers to ensure that they understand everything</a:t>
            </a:r>
          </a:p>
          <a:p>
            <a:pPr lvl="1"/>
            <a:r>
              <a:rPr lang="en-US" dirty="0"/>
              <a:t>The taxpayer(s) must sign Form 8879 from the PDF</a:t>
            </a:r>
          </a:p>
          <a:p>
            <a:pPr lvl="2"/>
            <a:r>
              <a:rPr lang="en-US" dirty="0"/>
              <a:t>Gives permission for e-filing</a:t>
            </a:r>
          </a:p>
          <a:p>
            <a:pPr lvl="2"/>
            <a:r>
              <a:rPr lang="en-US" dirty="0"/>
              <a:t>Acknowledges that taxpayer(s) is responsible for the accuracy of the info on return</a:t>
            </a:r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Steps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DCF65A-5643-4EDC-B016-5D0198F7806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6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21"/>
    </mc:Choice>
    <mc:Fallback xmlns="">
      <p:transition spd="slow" advTm="142721"/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en-US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246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2" y="1295400"/>
            <a:ext cx="10303568" cy="4969905"/>
          </a:xfrm>
        </p:spPr>
        <p:txBody>
          <a:bodyPr>
            <a:normAutofit fontScale="92500"/>
          </a:bodyPr>
          <a:lstStyle/>
          <a:p>
            <a:pPr lvl="1"/>
            <a:r>
              <a:rPr lang="en-US" dirty="0"/>
              <a:t>Return must be marked ready for e-file</a:t>
            </a:r>
          </a:p>
          <a:p>
            <a:pPr lvl="2"/>
            <a:r>
              <a:rPr lang="en-US" dirty="0"/>
              <a:t>ERO (Electronic Return Originator) will perform the actual e-filing</a:t>
            </a:r>
          </a:p>
          <a:p>
            <a:pPr lvl="1"/>
            <a:r>
              <a:rPr lang="en-US" dirty="0"/>
              <a:t>Tax envelope must be assembled for taxpayer(s), including:</a:t>
            </a:r>
          </a:p>
          <a:p>
            <a:pPr lvl="2"/>
            <a:r>
              <a:rPr lang="en-US" dirty="0"/>
              <a:t>All source documents (tax forms, taxpayer lists, etc.)</a:t>
            </a:r>
          </a:p>
          <a:p>
            <a:pPr lvl="2"/>
            <a:r>
              <a:rPr lang="en-US" dirty="0"/>
              <a:t>Intake/Interview sheet</a:t>
            </a:r>
          </a:p>
          <a:p>
            <a:pPr lvl="2"/>
            <a:r>
              <a:rPr lang="en-US" dirty="0"/>
              <a:t>NJ Checklist</a:t>
            </a:r>
          </a:p>
          <a:p>
            <a:pPr lvl="2"/>
            <a:r>
              <a:rPr lang="en-US" dirty="0"/>
              <a:t>Scratch pads and printed results from TP4F tax tools</a:t>
            </a:r>
          </a:p>
          <a:p>
            <a:pPr lvl="2"/>
            <a:r>
              <a:rPr lang="en-US" dirty="0"/>
              <a:t>Printed Federal and NJ returns</a:t>
            </a:r>
          </a:p>
          <a:p>
            <a:pPr lvl="2"/>
            <a:r>
              <a:rPr lang="en-US" dirty="0"/>
              <a:t>Form 8879</a:t>
            </a:r>
          </a:p>
          <a:p>
            <a:pPr lvl="1"/>
            <a:r>
              <a:rPr lang="en-US" dirty="0"/>
              <a:t>Any administrative paperwork required by your site is completed</a:t>
            </a:r>
          </a:p>
          <a:p>
            <a:pPr marL="1143000" lvl="2" indent="0">
              <a:buNone/>
            </a:pPr>
            <a:r>
              <a:rPr lang="en-US" b="1" dirty="0">
                <a:solidFill>
                  <a:srgbClr val="FF0000"/>
                </a:solidFill>
              </a:rPr>
              <a:t>No taxpayer private information or papers are kept by the counselor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Steps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B6E0974-6058-4864-B785-194DA6BC744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D4973B-0644-4EA9-AA81-8085DC30BC70}"/>
              </a:ext>
            </a:extLst>
          </p:cNvPr>
          <p:cNvSpPr txBox="1"/>
          <p:nvPr/>
        </p:nvSpPr>
        <p:spPr>
          <a:xfrm>
            <a:off x="10363200" y="591721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42945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469"/>
    </mc:Choice>
    <mc:Fallback xmlns="">
      <p:transition spd="slow" advTm="27246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Children of Divorced or Separated Parents – Pub 4012 Page C-6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209800" y="1371600"/>
            <a:ext cx="7391400" cy="4893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72EB2-8AE4-4871-BA25-9840C4F77C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3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31"/>
    </mc:Choice>
    <mc:Fallback xmlns="">
      <p:transition spd="slow" advTm="11953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1278833" y="1676400"/>
            <a:ext cx="9753600" cy="410839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/>
              <a:t>Pub 4012 Tab C (previously discussed)</a:t>
            </a:r>
          </a:p>
          <a:p>
            <a:pPr>
              <a:defRPr/>
            </a:pPr>
            <a:r>
              <a:rPr lang="en-US" altLang="en-US" dirty="0"/>
              <a:t>Laminated flowchart “Qualifying Child/Qualifying Relative” – each counselor receives their own copy</a:t>
            </a:r>
          </a:p>
          <a:p>
            <a:pPr lvl="1">
              <a:defRPr/>
            </a:pPr>
            <a:r>
              <a:rPr lang="en-US" altLang="en-US" dirty="0"/>
              <a:t>Online version of flowchart on TP4F Preparer page</a:t>
            </a:r>
          </a:p>
          <a:p>
            <a:pPr>
              <a:defRPr/>
            </a:pPr>
            <a:r>
              <a:rPr lang="en-US" altLang="en-US" dirty="0"/>
              <a:t>IRS Interactive Tax Assistant – TP4F Preparer page link</a:t>
            </a:r>
          </a:p>
          <a:p>
            <a:pPr>
              <a:defRPr/>
            </a:pPr>
            <a:r>
              <a:rPr lang="en-US" altLang="en-US" dirty="0"/>
              <a:t>Bogart Dependent Calculator – TP4F Preparer page link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Tools for Determining Dependency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1CE51A-9564-4819-B53C-6DCE071FAF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19236"/>
      </p:ext>
    </p:extLst>
  </p:cSld>
  <p:clrMapOvr>
    <a:masterClrMapping/>
  </p:clrMapOvr>
  <p:transition spd="slow" advTm="76476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Laminated Flowchart “Qualifying Child/</a:t>
            </a:r>
            <a:br>
              <a:rPr lang="en-US" dirty="0"/>
            </a:br>
            <a:r>
              <a:rPr lang="en-US" dirty="0"/>
              <a:t>Qualifying Relative”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348646" y="1317772"/>
            <a:ext cx="5187704" cy="49475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5D998E-27E3-4C75-8EFB-2BAC339820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6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68"/>
    </mc:Choice>
    <mc:Fallback xmlns="">
      <p:transition spd="slow" advTm="10106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058397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Online Version of Laminated Flowchart “Qualifying Child/ Qualifying Relative” </a:t>
            </a:r>
            <a:br>
              <a:rPr lang="en-US" dirty="0"/>
            </a:br>
            <a:r>
              <a:rPr lang="en-US" sz="2400" dirty="0"/>
              <a:t>TP4F Preparer Page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981200" y="1524000"/>
            <a:ext cx="8305800" cy="4571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0205507-D5FB-48C0-B33F-F473D63D18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55"/>
    </mc:Choice>
    <mc:Fallback xmlns="">
      <p:transition spd="slow" advTm="4745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IRS Interactive Tax Assistant</a:t>
            </a:r>
            <a:br>
              <a:rPr lang="en-US" dirty="0"/>
            </a:br>
            <a:r>
              <a:rPr lang="en-US" sz="2200" dirty="0"/>
              <a:t>TP4F Preparer page &gt; IRS Links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675298" y="1605222"/>
            <a:ext cx="8534400" cy="4419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432553" y="5301734"/>
            <a:ext cx="180947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Dependency tool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5942498" y="5486400"/>
            <a:ext cx="490056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Oval 9"/>
          <p:cNvSpPr/>
          <p:nvPr/>
        </p:nvSpPr>
        <p:spPr>
          <a:xfrm>
            <a:off x="3974823" y="5301734"/>
            <a:ext cx="1967674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71450-B364-4930-91E0-E6708CB7FF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4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96"/>
    </mc:Choice>
    <mc:Fallback xmlns="">
      <p:transition spd="slow" advTm="7119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>
                <a:cs typeface="Calibri"/>
              </a:rPr>
              <a:t>Tara Baker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Basic Information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69D879-46B2-4130-9232-1AF184D610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8C3710-030B-4A87-A0C4-C4BA8B6EC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02BDC-1FFB-48E1-946B-578F3F11E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9644334"/>
      </p:ext>
    </p:extLst>
  </p:cSld>
  <p:clrMapOvr>
    <a:masterClrMapping/>
  </p:clrMapOvr>
  <p:transition spd="slow" advTm="1241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189DC-3F1A-44EF-8C71-5FFDA59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Bogart Dependent Calculator</a:t>
            </a:r>
            <a:br>
              <a:rPr lang="en-US" dirty="0"/>
            </a:br>
            <a:r>
              <a:rPr lang="en-US" sz="2200" dirty="0"/>
              <a:t>TP4F Preparer Page &gt; Jeff Bogart’s Toolbox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27FE93-1287-4BAF-9ECA-9DDD95FFC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29" y="1352589"/>
            <a:ext cx="10215846" cy="49127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683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87"/>
    </mc:Choice>
    <mc:Fallback xmlns="">
      <p:transition spd="slow" advTm="107987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372" y="1354515"/>
            <a:ext cx="6553199" cy="49540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31</a:t>
            </a:fld>
            <a:endParaRPr lang="en-US" alt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2667000" y="1370570"/>
            <a:ext cx="6553199" cy="2704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TSO – Entering Dependent Information</a:t>
            </a:r>
            <a:br>
              <a:rPr lang="en-GB" altLang="en-US" dirty="0"/>
            </a:br>
            <a:r>
              <a:rPr lang="en-GB" altLang="en-US" sz="2400" dirty="0"/>
              <a:t>Basic Information&gt;Dependents/Qualifying Persons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4418" y="1898471"/>
            <a:ext cx="457200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TSO populates based on taxpayer’s last name; Correct if needed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4825218" y="2221636"/>
            <a:ext cx="121920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147656" y="4564389"/>
            <a:ext cx="184537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Citizenship status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 bwMode="auto">
          <a:xfrm flipH="1">
            <a:off x="3352800" y="4726357"/>
            <a:ext cx="794856" cy="2269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993033" y="5223848"/>
            <a:ext cx="251100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Relationship to taxpayer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3962396" y="5363420"/>
            <a:ext cx="1980102" cy="1406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041793" y="2695965"/>
            <a:ext cx="140282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Date of birth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 bwMode="auto">
          <a:xfrm flipH="1">
            <a:off x="4876800" y="2803762"/>
            <a:ext cx="1164993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041793" y="3186262"/>
            <a:ext cx="178446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Social Security # 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 bwMode="auto">
          <a:xfrm flipH="1" flipV="1">
            <a:off x="4648200" y="3370928"/>
            <a:ext cx="1393593" cy="2107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993033" y="5735222"/>
            <a:ext cx="493321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Months in home; enter 12 if born/died in tax year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 bwMode="auto">
          <a:xfrm flipH="1">
            <a:off x="4194361" y="6033868"/>
            <a:ext cx="1748137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972F8-386C-4177-B931-5484262286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864007"/>
      </p:ext>
    </p:extLst>
  </p:cSld>
  <p:clrMapOvr>
    <a:masterClrMapping/>
  </p:clrMapOvr>
  <p:transition spd="slow" advTm="148083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32</a:t>
            </a:fld>
            <a:endParaRPr lang="en-US" alt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857888" y="1447800"/>
            <a:ext cx="5818988" cy="3524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TSO – Entering Dependent Information</a:t>
            </a:r>
            <a:br>
              <a:rPr lang="en-GB" altLang="en-US" dirty="0"/>
            </a:br>
            <a:r>
              <a:rPr lang="en-GB" altLang="en-US" sz="2400" dirty="0"/>
              <a:t>Basic Information&gt;Dependents/Qualifying Persons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20200" y="2743200"/>
            <a:ext cx="205806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Check all that apply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887" y="1819634"/>
            <a:ext cx="5818988" cy="44456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3406C9-4A05-46D5-BB0A-E691C74AED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E154E4-2E7B-4B55-A554-6C205E151EBB}"/>
              </a:ext>
            </a:extLst>
          </p:cNvPr>
          <p:cNvSpPr txBox="1"/>
          <p:nvPr/>
        </p:nvSpPr>
        <p:spPr>
          <a:xfrm>
            <a:off x="9677400" y="762000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1385100839"/>
      </p:ext>
    </p:extLst>
  </p:cSld>
  <p:clrMapOvr>
    <a:masterClrMapping/>
  </p:clrMapOvr>
  <p:transition spd="slow" advTm="38047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400" dirty="0"/>
              <a:t>Basic Information&gt;Filing Status, Personal and Dependent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16116"/>
            <a:ext cx="9753600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Baker Filing Status as well as the Personal and Dependent information into TSO (Step 0)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4EDDD-9F14-45F4-8729-92161C62A1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887000"/>
      </p:ext>
    </p:extLst>
  </p:cSld>
  <p:clrMapOvr>
    <a:masterClrMapping/>
  </p:clrMapOvr>
  <p:transition advTm="42779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/>
              <a:t>Tara Baker</a:t>
            </a:r>
            <a:endParaRPr lang="en-US" altLang="en-US" dirty="0">
              <a:cs typeface="Calibri"/>
            </a:endParaRP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Income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4339DF-2D57-446B-8026-4AC2D42001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600A5-A6A3-46B0-923D-B8F462871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635722-EFDD-4B66-B40E-5800949C3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2571"/>
      </p:ext>
    </p:extLst>
  </p:cSld>
  <p:clrMapOvr>
    <a:masterClrMapping/>
  </p:clrMapOvr>
  <p:transition spd="slow" advTm="11939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F26F96B-2FC4-4DC6-89C8-BCD1D4431F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0476D9-D070-4B7D-8F95-0741270E2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Step 1</a:t>
            </a:r>
            <a:br>
              <a:rPr lang="en-US" dirty="0"/>
            </a:br>
            <a:r>
              <a:rPr lang="en-US" dirty="0"/>
              <a:t>W-2 Baptist Medical Center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DFDEA-5CB4-453C-ABE4-67AADC4F8D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91C9A-DAEC-4A6F-A554-3DF480ACE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9EFE6-7DA9-42E6-BE99-0FA398D31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224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6"/>
    </mc:Choice>
    <mc:Fallback xmlns="">
      <p:transition spd="slow" advTm="17026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4EC788E6-53BB-4545-82EE-3538917E7E8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219514" y="1376565"/>
            <a:ext cx="6215723" cy="493140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99617" y="0"/>
            <a:ext cx="9751391" cy="1143000"/>
          </a:xfrm>
        </p:spPr>
        <p:txBody>
          <a:bodyPr/>
          <a:lstStyle/>
          <a:p>
            <a:r>
              <a:rPr lang="en-US" dirty="0"/>
              <a:t>Form W-2 </a:t>
            </a:r>
          </a:p>
        </p:txBody>
      </p:sp>
      <p:sp>
        <p:nvSpPr>
          <p:cNvPr id="7" name="Oval 6"/>
          <p:cNvSpPr/>
          <p:nvPr/>
        </p:nvSpPr>
        <p:spPr>
          <a:xfrm>
            <a:off x="6891250" y="3571903"/>
            <a:ext cx="1828799" cy="35135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949806" y="4697757"/>
            <a:ext cx="1987588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851753" y="5161919"/>
            <a:ext cx="9906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86829" y="1935620"/>
            <a:ext cx="1049602" cy="9525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67800" y="1640576"/>
            <a:ext cx="2838341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Difference between Box 1 </a:t>
            </a:r>
          </a:p>
          <a:p>
            <a:r>
              <a:rPr lang="en-US" b="1" dirty="0">
                <a:solidFill>
                  <a:srgbClr val="FF0000"/>
                </a:solidFill>
              </a:rPr>
              <a:t>wages and Boxes 3/5 wages</a:t>
            </a:r>
          </a:p>
        </p:txBody>
      </p:sp>
      <p:sp>
        <p:nvSpPr>
          <p:cNvPr id="12" name="Oval 11"/>
          <p:cNvSpPr/>
          <p:nvPr/>
        </p:nvSpPr>
        <p:spPr>
          <a:xfrm>
            <a:off x="5513184" y="3869929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6336431" y="1935620"/>
            <a:ext cx="2731369" cy="42658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9289672" y="3472934"/>
            <a:ext cx="279108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Code D – 401k contribution</a:t>
            </a:r>
          </a:p>
        </p:txBody>
      </p:sp>
      <p:cxnSp>
        <p:nvCxnSpPr>
          <p:cNvPr id="16" name="Straight Arrow Connector 15"/>
          <p:cNvCxnSpPr>
            <a:cxnSpLocks/>
            <a:stCxn id="15" idx="1"/>
            <a:endCxn id="7" idx="6"/>
          </p:cNvCxnSpPr>
          <p:nvPr/>
        </p:nvCxnSpPr>
        <p:spPr bwMode="auto">
          <a:xfrm flipH="1">
            <a:off x="8720049" y="3657600"/>
            <a:ext cx="569623" cy="8997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276600" y="3472934"/>
            <a:ext cx="1729897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Retirement plan</a:t>
            </a:r>
          </a:p>
          <a:p>
            <a:r>
              <a:rPr lang="en-US" b="1" dirty="0">
                <a:solidFill>
                  <a:srgbClr val="FF0000"/>
                </a:solidFill>
              </a:rPr>
              <a:t>checked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5006497" y="3842266"/>
            <a:ext cx="400391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8991600" y="4583958"/>
            <a:ext cx="224420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Private plan disability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>
            <a:off x="6805424" y="4736358"/>
            <a:ext cx="2186176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635169" y="5181600"/>
            <a:ext cx="287848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Difference between Federal </a:t>
            </a:r>
          </a:p>
          <a:p>
            <a:r>
              <a:rPr lang="en-US" b="1" dirty="0">
                <a:solidFill>
                  <a:srgbClr val="FF0000"/>
                </a:solidFill>
              </a:rPr>
              <a:t>and NJ wages</a:t>
            </a: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 bwMode="auto">
          <a:xfrm flipH="1" flipV="1">
            <a:off x="4842353" y="5314319"/>
            <a:ext cx="791203" cy="1968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60CB5-8AFE-43D3-9907-58E871C841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3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89"/>
    </mc:Choice>
    <mc:Fallback xmlns="">
      <p:transition spd="slow" advTm="142789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371599"/>
            <a:ext cx="9753600" cy="489370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See Andrews problem for basic W-2 information</a:t>
            </a:r>
          </a:p>
          <a:p>
            <a:r>
              <a:rPr lang="en-US" dirty="0"/>
              <a:t>Difference between Box 1 wages and Boxes 3/5 wages</a:t>
            </a:r>
          </a:p>
          <a:p>
            <a:pPr lvl="1"/>
            <a:r>
              <a:rPr lang="en-US" dirty="0"/>
              <a:t>Due to contribution to 401k, shown in Box 12a with code D</a:t>
            </a:r>
          </a:p>
          <a:p>
            <a:pPr lvl="1"/>
            <a:r>
              <a:rPr lang="en-US" dirty="0"/>
              <a:t>Pre-tax contribution, so amount not included in Box 1 taxable wages, but is included in Social Security and Medicare wages</a:t>
            </a:r>
          </a:p>
          <a:p>
            <a:pPr lvl="1"/>
            <a:r>
              <a:rPr lang="en-US" dirty="0"/>
              <a:t>401k contribution is also pre-tax for NJ</a:t>
            </a:r>
          </a:p>
          <a:p>
            <a:pPr lvl="2"/>
            <a:r>
              <a:rPr lang="en-US" dirty="0"/>
              <a:t>No NJ Checklist entry needed since no difference between Federal and NJ</a:t>
            </a:r>
          </a:p>
          <a:p>
            <a:pPr lvl="1"/>
            <a:r>
              <a:rPr lang="en-US" dirty="0"/>
              <a:t>401k contribution qualifies for Retirement Savings Credit</a:t>
            </a:r>
          </a:p>
          <a:p>
            <a:pPr lvl="2"/>
            <a:r>
              <a:rPr lang="en-US" dirty="0"/>
              <a:t>TSO automatically creates Form 8880 to calculate credit</a:t>
            </a:r>
          </a:p>
          <a:p>
            <a:r>
              <a:rPr lang="en-US" dirty="0"/>
              <a:t>Box 13 – Retirement plan is checked</a:t>
            </a:r>
          </a:p>
          <a:p>
            <a:pPr lvl="1"/>
            <a:r>
              <a:rPr lang="en-US" dirty="0"/>
              <a:t>Information used for Traditional IRA deduction</a:t>
            </a:r>
          </a:p>
          <a:p>
            <a:pPr marL="55563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Information on Baker W-2 Not on Andrews W-2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DC4FDD3-B0B0-41D2-8F63-86544F30BD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19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046"/>
    </mc:Choice>
    <mc:Fallback xmlns="">
      <p:transition spd="slow" advTm="254046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19200" y="1524000"/>
            <a:ext cx="9905999" cy="4495800"/>
          </a:xfrm>
        </p:spPr>
        <p:txBody>
          <a:bodyPr>
            <a:normAutofit fontScale="92500"/>
          </a:bodyPr>
          <a:lstStyle/>
          <a:p>
            <a:r>
              <a:rPr lang="en-US" dirty="0"/>
              <a:t>Box 14 - Private plan disability (PP#)</a:t>
            </a:r>
          </a:p>
          <a:p>
            <a:pPr lvl="1"/>
            <a:r>
              <a:rPr lang="en-US" dirty="0"/>
              <a:t>Refer to NJ Special Handling document under W-2 section </a:t>
            </a:r>
          </a:p>
          <a:p>
            <a:pPr lvl="1"/>
            <a:r>
              <a:rPr lang="en-US" dirty="0"/>
              <a:t>Employer offers private plan instead of State disability plan</a:t>
            </a:r>
          </a:p>
          <a:p>
            <a:pPr lvl="1"/>
            <a:r>
              <a:rPr lang="en-US" dirty="0"/>
              <a:t>Private plan withholdings cannot be claimed as itemized deduction on Schedule A (as State disability withholdings can)</a:t>
            </a:r>
          </a:p>
          <a:p>
            <a:pPr lvl="2"/>
            <a:r>
              <a:rPr lang="en-US" dirty="0"/>
              <a:t>TSO automatically transfers amounts entered as NJSDI to Schedule A</a:t>
            </a:r>
          </a:p>
          <a:p>
            <a:pPr lvl="2"/>
            <a:r>
              <a:rPr lang="en-US" dirty="0"/>
              <a:t>If taxpayer is itemizing, enter private plan amount as a negative number on Itemized Deduction&gt;Taxes You Paid screen to subtract from state taxes paid itemized deduction</a:t>
            </a:r>
          </a:p>
          <a:p>
            <a:pPr lvl="1"/>
            <a:r>
              <a:rPr lang="en-US" dirty="0"/>
              <a:t>Private plan # is entered on NJ Checklist in Payments section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9965630" cy="1143000"/>
          </a:xfrm>
        </p:spPr>
        <p:txBody>
          <a:bodyPr/>
          <a:lstStyle/>
          <a:p>
            <a:r>
              <a:rPr lang="en-US" dirty="0"/>
              <a:t>New Information on Baker W-2                       </a:t>
            </a:r>
            <a:r>
              <a:rPr lang="en-US" sz="1600" dirty="0"/>
              <a:t>cont’d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391CB02-5B02-4182-83F9-14CCC3CD0F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4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77"/>
    </mc:Choice>
    <mc:Fallback xmlns="">
      <p:transition spd="slow" advTm="156177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3FC621B-6F87-4AC2-9D07-BD8771330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173" y="1799517"/>
            <a:ext cx="7014296" cy="41531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FF683-2B03-49FD-A83E-133DA2ED9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1345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Entering Private Plan Disability on Schedule A</a:t>
            </a:r>
            <a:br>
              <a:rPr lang="en-US" dirty="0"/>
            </a:br>
            <a:r>
              <a:rPr lang="en-US" sz="2700" dirty="0"/>
              <a:t>Federal section&gt;Deductions&gt;Itemized Deductions&gt;Taxes You Paid&gt;Additional State and Local Income Tax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82157" y="4671536"/>
            <a:ext cx="2112373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Private Plan</a:t>
            </a:r>
          </a:p>
          <a:p>
            <a:r>
              <a:rPr lang="en-US" b="1" dirty="0">
                <a:solidFill>
                  <a:srgbClr val="FF0000"/>
                </a:solidFill>
              </a:rPr>
              <a:t>disability – to</a:t>
            </a:r>
          </a:p>
          <a:p>
            <a:r>
              <a:rPr lang="en-US" b="1" dirty="0">
                <a:solidFill>
                  <a:srgbClr val="FF0000"/>
                </a:solidFill>
              </a:rPr>
              <a:t>subtract from</a:t>
            </a:r>
          </a:p>
          <a:p>
            <a:r>
              <a:rPr lang="en-US" b="1" dirty="0">
                <a:solidFill>
                  <a:srgbClr val="FF0000"/>
                </a:solidFill>
              </a:rPr>
              <a:t>itemized deductions</a:t>
            </a:r>
          </a:p>
          <a:p>
            <a:r>
              <a:rPr lang="en-US" b="1" dirty="0">
                <a:solidFill>
                  <a:srgbClr val="FF0000"/>
                </a:solidFill>
              </a:rPr>
              <a:t>on Schedule A</a:t>
            </a:r>
          </a:p>
        </p:txBody>
      </p:sp>
      <p:cxnSp>
        <p:nvCxnSpPr>
          <p:cNvPr id="9" name="Straight Arrow Connector 8"/>
          <p:cNvCxnSpPr>
            <a:cxnSpLocks/>
            <a:endCxn id="10" idx="2"/>
          </p:cNvCxnSpPr>
          <p:nvPr/>
        </p:nvCxnSpPr>
        <p:spPr bwMode="auto">
          <a:xfrm>
            <a:off x="3594530" y="5739635"/>
            <a:ext cx="727643" cy="579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791200" y="5554969"/>
            <a:ext cx="278711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Enter as a negative amount</a:t>
            </a:r>
          </a:p>
        </p:txBody>
      </p:sp>
      <p:sp>
        <p:nvSpPr>
          <p:cNvPr id="10" name="Oval 9"/>
          <p:cNvSpPr/>
          <p:nvPr/>
        </p:nvSpPr>
        <p:spPr>
          <a:xfrm>
            <a:off x="4322173" y="5538221"/>
            <a:ext cx="580889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2E8241-57DA-4789-8013-7F995A9E3C83}"/>
              </a:ext>
            </a:extLst>
          </p:cNvPr>
          <p:cNvSpPr txBox="1"/>
          <p:nvPr/>
        </p:nvSpPr>
        <p:spPr>
          <a:xfrm>
            <a:off x="228600" y="1447800"/>
            <a:ext cx="3491918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WARNING:  If TSO gives you a </a:t>
            </a:r>
          </a:p>
          <a:p>
            <a:r>
              <a:rPr lang="en-US" b="1" dirty="0">
                <a:solidFill>
                  <a:srgbClr val="FF0000"/>
                </a:solidFill>
              </a:rPr>
              <a:t>message, “A value in one of </a:t>
            </a:r>
          </a:p>
          <a:p>
            <a:r>
              <a:rPr lang="en-US" b="1" dirty="0">
                <a:solidFill>
                  <a:srgbClr val="FF0000"/>
                </a:solidFill>
              </a:rPr>
              <a:t>these fields or a Sales Tax Work-</a:t>
            </a:r>
          </a:p>
          <a:p>
            <a:r>
              <a:rPr lang="en-US" b="1" dirty="0">
                <a:solidFill>
                  <a:srgbClr val="FF0000"/>
                </a:solidFill>
              </a:rPr>
              <a:t>sheet is required,” just enter 0 on</a:t>
            </a:r>
          </a:p>
          <a:p>
            <a:r>
              <a:rPr lang="en-US" b="1" dirty="0">
                <a:solidFill>
                  <a:srgbClr val="FF0000"/>
                </a:solidFill>
              </a:rPr>
              <a:t>each line with that message</a:t>
            </a:r>
          </a:p>
        </p:txBody>
      </p:sp>
    </p:spTree>
    <p:extLst>
      <p:ext uri="{BB962C8B-B14F-4D97-AF65-F5344CB8AC3E}">
        <p14:creationId xmlns:p14="http://schemas.microsoft.com/office/powerpoint/2010/main" val="8837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80"/>
    </mc:Choice>
    <mc:Fallback xmlns="">
      <p:transition spd="slow" advTm="8248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674BE5E-AAF7-43F8-9F1A-0A89E93EDF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5AEBBD-9FC9-456B-83F1-EB8FE5865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Step 0</a:t>
            </a:r>
            <a:br>
              <a:rPr lang="en-US" dirty="0"/>
            </a:br>
            <a:r>
              <a:rPr lang="en-US" dirty="0"/>
              <a:t>Basic Information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96339-BBF0-42F8-B254-2F438E5548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5A72C-33A7-48A1-BE5E-6BF708249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FDAB7-D65F-4A88-81EE-461D3E0FE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0020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5"/>
    </mc:Choice>
    <mc:Fallback xmlns="">
      <p:transition spd="slow" advTm="11315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9B41E5-008C-4B40-A21B-631F5DE22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98" y="3137834"/>
            <a:ext cx="10228338" cy="175922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74FD4-3041-44FB-9DE5-664DB17A6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Private Plan # on NJ Checklist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 bwMode="auto">
          <a:xfrm>
            <a:off x="6545262" y="3882045"/>
            <a:ext cx="0" cy="30895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040667" y="3512713"/>
            <a:ext cx="149399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Private Plan #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A9314C-EE70-4A34-BE85-D72CE8C33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10" y="2310880"/>
            <a:ext cx="10245626" cy="8269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0E0F07-9C16-4950-BFC1-92D5E6880EDC}"/>
              </a:ext>
            </a:extLst>
          </p:cNvPr>
          <p:cNvSpPr txBox="1"/>
          <p:nvPr/>
        </p:nvSpPr>
        <p:spPr>
          <a:xfrm>
            <a:off x="3437259" y="5013948"/>
            <a:ext cx="265874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EIN from appropriate W-2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75370F4-7690-46B9-9316-8889713D7D28}"/>
              </a:ext>
            </a:extLst>
          </p:cNvPr>
          <p:cNvCxnSpPr>
            <a:cxnSpLocks/>
            <a:stCxn id="17" idx="0"/>
          </p:cNvCxnSpPr>
          <p:nvPr/>
        </p:nvCxnSpPr>
        <p:spPr bwMode="auto">
          <a:xfrm flipH="1" flipV="1">
            <a:off x="4766629" y="4506076"/>
            <a:ext cx="1" cy="50787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D96100F4-7481-44B3-82B8-DECDBA37B0A7}"/>
              </a:ext>
            </a:extLst>
          </p:cNvPr>
          <p:cNvSpPr/>
          <p:nvPr/>
        </p:nvSpPr>
        <p:spPr>
          <a:xfrm>
            <a:off x="4114799" y="4186845"/>
            <a:ext cx="1531911" cy="30895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CB9B781-B1A0-4492-ACB0-939A49D9B836}"/>
              </a:ext>
            </a:extLst>
          </p:cNvPr>
          <p:cNvSpPr/>
          <p:nvPr/>
        </p:nvSpPr>
        <p:spPr>
          <a:xfrm>
            <a:off x="6168041" y="4136744"/>
            <a:ext cx="1366611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4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06"/>
    </mc:Choice>
    <mc:Fallback xmlns="">
      <p:transition spd="slow" advTm="41606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95400" y="1447799"/>
            <a:ext cx="9753600" cy="4817505"/>
          </a:xfrm>
        </p:spPr>
        <p:txBody>
          <a:bodyPr>
            <a:normAutofit/>
          </a:bodyPr>
          <a:lstStyle/>
          <a:p>
            <a:r>
              <a:rPr lang="en-US" dirty="0"/>
              <a:t>Difference between Federal wages (Box 1) and NJ wages (Box 16)</a:t>
            </a:r>
          </a:p>
          <a:p>
            <a:pPr lvl="1"/>
            <a:r>
              <a:rPr lang="en-US" dirty="0"/>
              <a:t>Due to funding of Flexible Spending Account (FSA) mentioned in interview</a:t>
            </a:r>
          </a:p>
          <a:p>
            <a:pPr lvl="2"/>
            <a:r>
              <a:rPr lang="en-US" dirty="0"/>
              <a:t>Must confirm with taxpayer that this is the reason for difference</a:t>
            </a:r>
          </a:p>
          <a:p>
            <a:pPr lvl="2"/>
            <a:r>
              <a:rPr lang="en-US" dirty="0"/>
              <a:t>Frequently shown on end-of-year pay stub</a:t>
            </a:r>
          </a:p>
          <a:p>
            <a:pPr lvl="1"/>
            <a:r>
              <a:rPr lang="en-US" dirty="0"/>
              <a:t>FSA funding amount is pre-tax for Federal (not included in Box 1 wages)</a:t>
            </a:r>
          </a:p>
          <a:p>
            <a:pPr lvl="2"/>
            <a:r>
              <a:rPr lang="en-US" dirty="0"/>
              <a:t>Cannot also claim tax benefit by including in Schedule A medical expenses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2" y="28835"/>
            <a:ext cx="10363197" cy="11430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on Baker W-2 Not on Andrews W-2     </a:t>
            </a:r>
            <a:r>
              <a:rPr lang="en-US" sz="1800" dirty="0"/>
              <a:t>cont’d </a:t>
            </a:r>
            <a:r>
              <a:rPr lang="en-US" dirty="0"/>
              <a:t>                    </a:t>
            </a:r>
            <a:endParaRPr lang="en-US" sz="16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9A6F1E-0CF3-4972-8D9D-C5DE2C5298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0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20"/>
    </mc:Choice>
    <mc:Fallback xmlns="">
      <p:transition spd="slow" advTm="12222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42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95400" y="1447799"/>
            <a:ext cx="9753600" cy="4817505"/>
          </a:xfrm>
        </p:spPr>
        <p:txBody>
          <a:bodyPr>
            <a:normAutofit/>
          </a:bodyPr>
          <a:lstStyle/>
          <a:p>
            <a:r>
              <a:rPr lang="en-US" dirty="0"/>
              <a:t> Difference between Federal wages (Box 1) and NJ wages (Box 16) – cont’d</a:t>
            </a:r>
          </a:p>
          <a:p>
            <a:pPr lvl="1"/>
            <a:r>
              <a:rPr lang="en-US" dirty="0"/>
              <a:t>FSA funding amount is after-tax for NJ (included in Box 16 wages)</a:t>
            </a:r>
          </a:p>
          <a:p>
            <a:pPr lvl="2"/>
            <a:r>
              <a:rPr lang="en-US" dirty="0"/>
              <a:t>Since no NJ tax benefit for funding of FSA, </a:t>
            </a:r>
            <a:r>
              <a:rPr lang="en-US" u="sng" dirty="0"/>
              <a:t>amount of FSA actually used for medical expenses </a:t>
            </a:r>
            <a:r>
              <a:rPr lang="en-US" dirty="0"/>
              <a:t>can be claimed as medical expenses on NJ 1040 (not amount contributed to FSA)</a:t>
            </a:r>
          </a:p>
          <a:p>
            <a:pPr lvl="2"/>
            <a:r>
              <a:rPr lang="en-US" dirty="0"/>
              <a:t>Note actual medical expenses paid out of FSA on NJ Checklist in Subtractions from Income section to add to NJ medical deduction</a:t>
            </a:r>
          </a:p>
          <a:p>
            <a:pPr lvl="2"/>
            <a:r>
              <a:rPr lang="en-US" dirty="0"/>
              <a:t>Refer to NJ Special Handling document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2" y="28835"/>
            <a:ext cx="10363197" cy="11430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on Baker W-2 Not on Andrews W-2     </a:t>
            </a:r>
            <a:r>
              <a:rPr lang="en-US" sz="1800" dirty="0"/>
              <a:t>cont’d </a:t>
            </a:r>
            <a:r>
              <a:rPr lang="en-US" dirty="0"/>
              <a:t>                    </a:t>
            </a:r>
            <a:endParaRPr lang="en-US" sz="16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CBDA56E-F4C0-45F8-891E-6735CFDD13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0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40"/>
    </mc:Choice>
    <mc:Fallback xmlns="">
      <p:transition spd="slow" advTm="11284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27C022-8195-4C95-A11A-98290E13F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740850"/>
            <a:ext cx="8865094" cy="32466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577ED-A666-43EB-A17C-5C65AFB8F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Medical Expenses Paid From FSA on NJ Checklist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4695" y="3757554"/>
            <a:ext cx="187730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Medical expenses</a:t>
            </a:r>
          </a:p>
          <a:p>
            <a:r>
              <a:rPr lang="en-US" b="1" dirty="0">
                <a:solidFill>
                  <a:srgbClr val="FF0000"/>
                </a:solidFill>
              </a:rPr>
              <a:t>paid out of FSA</a:t>
            </a:r>
          </a:p>
        </p:txBody>
      </p:sp>
      <p:cxnSp>
        <p:nvCxnSpPr>
          <p:cNvPr id="10" name="Straight Arrow Connector 9"/>
          <p:cNvCxnSpPr>
            <a:cxnSpLocks/>
            <a:stCxn id="9" idx="3"/>
          </p:cNvCxnSpPr>
          <p:nvPr/>
        </p:nvCxnSpPr>
        <p:spPr bwMode="auto">
          <a:xfrm flipV="1">
            <a:off x="2162004" y="3394364"/>
            <a:ext cx="2257596" cy="68635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86BE3A1-D294-458C-AD4F-6F697D6626C0}"/>
              </a:ext>
            </a:extLst>
          </p:cNvPr>
          <p:cNvSpPr/>
          <p:nvPr/>
        </p:nvSpPr>
        <p:spPr>
          <a:xfrm>
            <a:off x="4419600" y="3211773"/>
            <a:ext cx="838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39"/>
    </mc:Choice>
    <mc:Fallback xmlns="">
      <p:transition spd="slow" advTm="36539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44</a:t>
            </a:fld>
            <a:endParaRPr lang="en-US" altLang="en-US" dirty="0"/>
          </a:p>
        </p:txBody>
      </p:sp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TSO - Entering W-2</a:t>
            </a:r>
            <a:br>
              <a:rPr lang="en-GB" altLang="en-US" dirty="0"/>
            </a:br>
            <a:r>
              <a:rPr lang="en-GB" altLang="en-US" sz="2400" dirty="0"/>
              <a:t>Federal Section&gt;Income&gt;W-2</a:t>
            </a:r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050" b="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3137" y="1676400"/>
            <a:ext cx="1665905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Employee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Information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20200" y="1676400"/>
            <a:ext cx="1665905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Employer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Information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782402" y="1427451"/>
            <a:ext cx="2856398" cy="474474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807421" y="1427451"/>
            <a:ext cx="2831380" cy="474474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339" y="1427451"/>
            <a:ext cx="3048425" cy="474474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C16219-F7D6-42C9-9810-462B385368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089121"/>
      </p:ext>
    </p:extLst>
  </p:cSld>
  <p:clrMapOvr>
    <a:masterClrMapping/>
  </p:clrMapOvr>
  <p:transition spd="slow" advTm="2857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660076" y="1447801"/>
            <a:ext cx="3922235" cy="4817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45</a:t>
            </a:fld>
            <a:endParaRPr lang="en-US" altLang="en-US" dirty="0"/>
          </a:p>
        </p:txBody>
      </p:sp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TSO - Entering W-2 </a:t>
            </a:r>
            <a:br>
              <a:rPr lang="en-GB" altLang="en-US" dirty="0"/>
            </a:br>
            <a:r>
              <a:rPr lang="en-GB" altLang="en-US" sz="2400" dirty="0"/>
              <a:t>Federal Section&gt;Income&gt;W-2</a:t>
            </a:r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50" b="0" dirty="0">
                <a:solidFill>
                  <a:schemeClr val="bg1"/>
                </a:solidFill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95400" y="5247622"/>
            <a:ext cx="1762342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Choose code D</a:t>
            </a:r>
          </a:p>
          <a:p>
            <a:r>
              <a:rPr lang="en-US" b="1" dirty="0">
                <a:solidFill>
                  <a:srgbClr val="FF0000"/>
                </a:solidFill>
              </a:rPr>
              <a:t>from drop-down</a:t>
            </a:r>
          </a:p>
          <a:p>
            <a:r>
              <a:rPr lang="en-US" b="1" dirty="0">
                <a:solidFill>
                  <a:srgbClr val="FF0000"/>
                </a:solidFill>
              </a:rPr>
              <a:t>menu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3059596" y="5576771"/>
            <a:ext cx="83558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8001000" y="5576771"/>
            <a:ext cx="255717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Retirement Plan checked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7337288" y="5751661"/>
            <a:ext cx="650632" cy="6917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505" name="TextBox 21504"/>
          <p:cNvSpPr txBox="1"/>
          <p:nvPr/>
        </p:nvSpPr>
        <p:spPr>
          <a:xfrm>
            <a:off x="25517" y="2089137"/>
            <a:ext cx="3542765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TSO populates Boxes 3 and 5 based</a:t>
            </a:r>
          </a:p>
          <a:p>
            <a:r>
              <a:rPr lang="en-US" b="1" dirty="0">
                <a:solidFill>
                  <a:srgbClr val="FF0000"/>
                </a:solidFill>
              </a:rPr>
              <a:t> on Box 1; Correct to match printed</a:t>
            </a:r>
          </a:p>
          <a:p>
            <a:r>
              <a:rPr lang="en-US" b="1" dirty="0">
                <a:solidFill>
                  <a:srgbClr val="FF0000"/>
                </a:solidFill>
              </a:rPr>
              <a:t> W-2; TSO recalculates Boxes</a:t>
            </a:r>
          </a:p>
          <a:p>
            <a:r>
              <a:rPr lang="en-US" b="1" dirty="0">
                <a:solidFill>
                  <a:srgbClr val="FF0000"/>
                </a:solidFill>
              </a:rPr>
              <a:t>4 and 6</a:t>
            </a:r>
          </a:p>
        </p:txBody>
      </p:sp>
      <p:sp>
        <p:nvSpPr>
          <p:cNvPr id="34" name="Oval 33"/>
          <p:cNvSpPr/>
          <p:nvPr/>
        </p:nvSpPr>
        <p:spPr>
          <a:xfrm>
            <a:off x="3708920" y="2198868"/>
            <a:ext cx="838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708920" y="2743200"/>
            <a:ext cx="838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242006" y="2198868"/>
            <a:ext cx="838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242006" y="2743200"/>
            <a:ext cx="838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895176" y="5404487"/>
            <a:ext cx="1695297" cy="31648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6192807" y="5707156"/>
            <a:ext cx="1179749" cy="28218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B7341A-53F3-42E0-A935-E3446F610F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BE12D9-446A-4877-BAB0-C674C8AB621B}"/>
              </a:ext>
            </a:extLst>
          </p:cNvPr>
          <p:cNvSpPr txBox="1"/>
          <p:nvPr/>
        </p:nvSpPr>
        <p:spPr>
          <a:xfrm>
            <a:off x="9601200" y="762000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2488244529"/>
      </p:ext>
    </p:extLst>
  </p:cSld>
  <p:clrMapOvr>
    <a:masterClrMapping/>
  </p:clrMapOvr>
  <p:transition spd="slow" advTm="130936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3220BE8-0CB2-494D-B894-E92B08D9C39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179523" y="1376544"/>
            <a:ext cx="7375286" cy="4888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46</a:t>
            </a:fld>
            <a:endParaRPr lang="en-US" altLang="en-US" dirty="0"/>
          </a:p>
        </p:txBody>
      </p:sp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n-US" dirty="0"/>
              <a:t>TSO - Entering W-2</a:t>
            </a:r>
            <a:br>
              <a:rPr lang="en-GB" altLang="en-US" dirty="0"/>
            </a:br>
            <a:r>
              <a:rPr lang="en-GB" altLang="en-US" sz="2700" dirty="0"/>
              <a:t>Federal Section&gt;Income&gt;W-2</a:t>
            </a:r>
            <a:r>
              <a:rPr lang="en-GB" altLang="en-US" dirty="0"/>
              <a:t>                                            </a:t>
            </a:r>
            <a:endParaRPr lang="en-GB" altLang="en-US" sz="1600" dirty="0"/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050" b="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3835" y="1594780"/>
            <a:ext cx="2834166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Choose NJSDI from drop-</a:t>
            </a:r>
          </a:p>
          <a:p>
            <a:r>
              <a:rPr lang="en-US" b="1" dirty="0">
                <a:solidFill>
                  <a:srgbClr val="FF0000"/>
                </a:solidFill>
              </a:rPr>
              <a:t>down menu for Private Plan disability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3834" y="5341975"/>
            <a:ext cx="2664512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TSO transfers from Box 1; </a:t>
            </a:r>
          </a:p>
          <a:p>
            <a:r>
              <a:rPr lang="en-US" b="1" dirty="0">
                <a:solidFill>
                  <a:srgbClr val="FF0000"/>
                </a:solidFill>
              </a:rPr>
              <a:t>Correct to match printed</a:t>
            </a:r>
          </a:p>
          <a:p>
            <a:r>
              <a:rPr lang="en-US" b="1" dirty="0">
                <a:solidFill>
                  <a:srgbClr val="FF0000"/>
                </a:solidFill>
              </a:rPr>
              <a:t>W-2</a:t>
            </a:r>
          </a:p>
        </p:txBody>
      </p:sp>
      <p:cxnSp>
        <p:nvCxnSpPr>
          <p:cNvPr id="17" name="Straight Arrow Connector 16"/>
          <p:cNvCxnSpPr>
            <a:endCxn id="16" idx="2"/>
          </p:cNvCxnSpPr>
          <p:nvPr/>
        </p:nvCxnSpPr>
        <p:spPr bwMode="auto">
          <a:xfrm flipV="1">
            <a:off x="2878346" y="6071167"/>
            <a:ext cx="331668" cy="2483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/>
          <p:cNvCxnSpPr>
            <a:stCxn id="2" idx="3"/>
            <a:endCxn id="15" idx="2"/>
          </p:cNvCxnSpPr>
          <p:nvPr/>
        </p:nvCxnSpPr>
        <p:spPr bwMode="auto">
          <a:xfrm>
            <a:off x="3048001" y="2056445"/>
            <a:ext cx="529846" cy="20720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Oval 14"/>
          <p:cNvSpPr/>
          <p:nvPr/>
        </p:nvSpPr>
        <p:spPr>
          <a:xfrm>
            <a:off x="3577847" y="2056445"/>
            <a:ext cx="2140703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210014" y="5761437"/>
            <a:ext cx="1438185" cy="619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20A5CC-3FE5-4DAE-B86C-56DB1148EA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C10B1-3775-4185-AF72-EEAE88C9BE22}"/>
              </a:ext>
            </a:extLst>
          </p:cNvPr>
          <p:cNvSpPr txBox="1"/>
          <p:nvPr/>
        </p:nvSpPr>
        <p:spPr>
          <a:xfrm>
            <a:off x="9829800" y="762000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1228842824"/>
      </p:ext>
    </p:extLst>
  </p:cSld>
  <p:clrMapOvr>
    <a:masterClrMapping/>
  </p:clrMapOvr>
  <p:transition spd="slow" advTm="155537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GB" altLang="en-US" sz="2400" dirty="0"/>
              <a:t>Federal Section&gt;Income&gt;W-2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16116"/>
            <a:ext cx="9753600" cy="44131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Baptist Medical Center W-2 into TSO (Step 1)</a:t>
            </a:r>
          </a:p>
          <a:p>
            <a:pPr lvl="1"/>
            <a:r>
              <a:rPr lang="en-US" dirty="0"/>
              <a:t>Remember to also subtract out the Private Plan disability amount from Itemized Deductions on the Taxes You Paid screen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WARNING:</a:t>
            </a:r>
            <a:r>
              <a:rPr lang="en-US" dirty="0"/>
              <a:t>  If TSO gives you a message, “A value in one of these fields or a Sales Tax Worksheet is required,” just enter 0 on each line with that message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D71E7-25DC-4453-B421-2C942E2390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386731"/>
      </p:ext>
    </p:extLst>
  </p:cSld>
  <p:clrMapOvr>
    <a:masterClrMapping/>
  </p:clrMapOvr>
  <p:transition advTm="47062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286000" y="1295400"/>
            <a:ext cx="6781800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48</a:t>
            </a:fld>
            <a:endParaRPr lang="en-US" altLang="en-US" dirty="0"/>
          </a:p>
        </p:txBody>
      </p:sp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TSO - Wages on Federal 1040                                    </a:t>
            </a:r>
            <a:endParaRPr lang="en-GB" altLang="en-US" sz="1600" dirty="0"/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050" b="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382000" y="4038600"/>
            <a:ext cx="838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25000" y="3867834"/>
            <a:ext cx="2241896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Transferred from W-2</a:t>
            </a:r>
          </a:p>
          <a:p>
            <a:r>
              <a:rPr lang="en-US" b="1" dirty="0">
                <a:solidFill>
                  <a:srgbClr val="FF0000"/>
                </a:solidFill>
              </a:rPr>
              <a:t>Box 1</a:t>
            </a:r>
          </a:p>
        </p:txBody>
      </p:sp>
      <p:cxnSp>
        <p:nvCxnSpPr>
          <p:cNvPr id="9" name="Straight Arrow Connector 8"/>
          <p:cNvCxnSpPr>
            <a:cxnSpLocks/>
            <a:endCxn id="7" idx="6"/>
          </p:cNvCxnSpPr>
          <p:nvPr/>
        </p:nvCxnSpPr>
        <p:spPr>
          <a:xfrm flipH="1">
            <a:off x="9220200" y="4174280"/>
            <a:ext cx="304800" cy="167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76693-24C1-472B-A6AB-2F9A15CCBA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533075"/>
      </p:ext>
    </p:extLst>
  </p:cSld>
  <p:clrMapOvr>
    <a:masterClrMapping/>
  </p:clrMapOvr>
  <p:transition spd="slow" advTm="26597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931931" y="1981200"/>
            <a:ext cx="8382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49</a:t>
            </a:fld>
            <a:endParaRPr lang="en-US" altLang="en-US" dirty="0"/>
          </a:p>
        </p:txBody>
      </p:sp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TSO - Wages on NJ 1040                                    </a:t>
            </a:r>
            <a:endParaRPr lang="en-GB" altLang="en-US" sz="1600" dirty="0"/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7581900" y="5486402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73" tIns="34286" rIns="68573" bIns="34286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050" b="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9732" y="1863711"/>
            <a:ext cx="2241896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Transferred from W-2</a:t>
            </a:r>
          </a:p>
          <a:p>
            <a:r>
              <a:rPr lang="en-US" b="1" dirty="0">
                <a:solidFill>
                  <a:srgbClr val="FF0000"/>
                </a:solidFill>
              </a:rPr>
              <a:t>Box 16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7772400" y="2163615"/>
            <a:ext cx="475115" cy="232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810000" y="1371601"/>
            <a:ext cx="3960131" cy="49356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Oval 13"/>
          <p:cNvSpPr/>
          <p:nvPr/>
        </p:nvSpPr>
        <p:spPr>
          <a:xfrm>
            <a:off x="7271616" y="2021640"/>
            <a:ext cx="498515" cy="28395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E9E8CD8-E6CB-4784-A381-F3BD2CDF45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087805"/>
      </p:ext>
    </p:extLst>
  </p:cSld>
  <p:clrMapOvr>
    <a:masterClrMapping/>
  </p:clrMapOvr>
  <p:transition spd="slow" advTm="2662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NJ Core Baker TY2019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0BBC-AC8A-41A2-B5A2-A38EDA6883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altLang="en-US" dirty="0"/>
              <a:t>Single</a:t>
            </a:r>
          </a:p>
          <a:p>
            <a:r>
              <a:rPr lang="en-US" altLang="en-US" dirty="0"/>
              <a:t>Married Filing Jointly (MFJ)</a:t>
            </a:r>
          </a:p>
          <a:p>
            <a:r>
              <a:rPr lang="en-US" altLang="en-US" dirty="0"/>
              <a:t>Married Filing Separately (MFS)</a:t>
            </a:r>
          </a:p>
          <a:p>
            <a:r>
              <a:rPr lang="en-US" altLang="en-US" b="1" dirty="0">
                <a:solidFill>
                  <a:srgbClr val="FF0000"/>
                </a:solidFill>
              </a:rPr>
              <a:t>Head Of Household (HOH) – used for Baker problem</a:t>
            </a:r>
          </a:p>
          <a:p>
            <a:r>
              <a:rPr lang="en-US" altLang="en-US" dirty="0"/>
              <a:t>Qualified Widow(</a:t>
            </a:r>
            <a:r>
              <a:rPr lang="en-US" altLang="en-US" dirty="0" err="1"/>
              <a:t>er</a:t>
            </a:r>
            <a:r>
              <a:rPr lang="en-US" altLang="en-US" dirty="0"/>
              <a:t>) (QW)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Five Choices for Filing Status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8686800" y="1905000"/>
            <a:ext cx="2345634" cy="2438400"/>
          </a:xfrm>
          <a:prstGeom prst="cloudCallout">
            <a:avLst>
              <a:gd name="adj1" fmla="val -161240"/>
              <a:gd name="adj2" fmla="val 44078"/>
            </a:avLst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4AA98C-6491-442D-8564-F5177DFC6B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56365"/>
      </p:ext>
    </p:extLst>
  </p:cSld>
  <p:clrMapOvr>
    <a:masterClrMapping/>
  </p:clrMapOvr>
  <p:transition spd="slow" advTm="339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5F34C51-C68E-4EC0-B348-0F84850701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EF3BFD-04BB-4366-B322-5DA4A974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Step 2</a:t>
            </a:r>
            <a:br>
              <a:rPr lang="en-US" dirty="0"/>
            </a:br>
            <a:r>
              <a:rPr lang="en-US" dirty="0"/>
              <a:t>Interest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09FF3-672A-4E67-B874-A8B4172917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2B452-C656-4AD9-B47F-2714A2111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2A8A1-E447-4D42-B317-785123D0F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50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072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3"/>
    </mc:Choice>
    <mc:Fallback xmlns="">
      <p:transition spd="slow" advTm="15253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7B71CEC9-4826-4345-B2ED-4D4C198325E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216046" y="1312305"/>
            <a:ext cx="7759908" cy="4953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51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1099-INT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60588" y="1720717"/>
            <a:ext cx="1690335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Taxable interest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6505755" y="2096398"/>
            <a:ext cx="67958" cy="3047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28770" y="2832050"/>
            <a:ext cx="256397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Early withdrawal penalty</a:t>
            </a:r>
          </a:p>
        </p:txBody>
      </p:sp>
      <p:cxnSp>
        <p:nvCxnSpPr>
          <p:cNvPr id="12" name="Straight Arrow Connector 11"/>
          <p:cNvCxnSpPr>
            <a:cxnSpLocks/>
            <a:stCxn id="11" idx="1"/>
            <a:endCxn id="14" idx="6"/>
          </p:cNvCxnSpPr>
          <p:nvPr/>
        </p:nvCxnSpPr>
        <p:spPr>
          <a:xfrm flipH="1" flipV="1">
            <a:off x="6858000" y="2986935"/>
            <a:ext cx="270770" cy="297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069292" y="2363732"/>
            <a:ext cx="819512" cy="35586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96000" y="2836626"/>
            <a:ext cx="762000" cy="30061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66426" y="4420424"/>
            <a:ext cx="3429000" cy="84224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19760" y="4432742"/>
            <a:ext cx="2108911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Market discount</a:t>
            </a:r>
          </a:p>
          <a:p>
            <a:r>
              <a:rPr lang="en-US" b="1" dirty="0">
                <a:solidFill>
                  <a:srgbClr val="FF0000"/>
                </a:solidFill>
              </a:rPr>
              <a:t>and bond premiums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8799745" y="4786326"/>
            <a:ext cx="52001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DD538-B0A0-4EF0-A971-0E1D82D447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93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58"/>
    </mc:Choice>
    <mc:Fallback xmlns="">
      <p:transition spd="slow" advTm="59058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52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2" y="1524000"/>
            <a:ext cx="9922567" cy="4572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Refer to Pub 4012 Page D-8</a:t>
            </a:r>
          </a:p>
          <a:p>
            <a:r>
              <a:rPr lang="en-US" dirty="0"/>
              <a:t>Box 1 – Taxable interest</a:t>
            </a:r>
          </a:p>
          <a:p>
            <a:pPr lvl="1"/>
            <a:r>
              <a:rPr lang="en-US" dirty="0"/>
              <a:t>Taxable on both Federal and NJ returns</a:t>
            </a:r>
          </a:p>
          <a:p>
            <a:pPr lvl="1"/>
            <a:r>
              <a:rPr lang="en-US" dirty="0"/>
              <a:t>Enter on Federal Interest screen and TSO transfers to NJ taxable interest</a:t>
            </a:r>
          </a:p>
          <a:p>
            <a:r>
              <a:rPr lang="en-US" dirty="0"/>
              <a:t>Box 2 – Early withdrawal penalty</a:t>
            </a:r>
          </a:p>
          <a:p>
            <a:pPr lvl="1"/>
            <a:r>
              <a:rPr lang="en-US" dirty="0"/>
              <a:t>Interest or principal forfeited because of early withdrawal of time savings (e.g. – certificate of deposit)</a:t>
            </a:r>
          </a:p>
          <a:p>
            <a:pPr lvl="1"/>
            <a:r>
              <a:rPr lang="en-US" altLang="en-US" dirty="0"/>
              <a:t>Included in taxable interest for Federal, but can be offset by claiming an adjustment on Federal 1040 Schedule 1 Line 17</a:t>
            </a:r>
          </a:p>
          <a:p>
            <a:pPr lvl="2"/>
            <a:r>
              <a:rPr lang="en-US" altLang="en-US" dirty="0"/>
              <a:t>TSO automatically generates the adjustment</a:t>
            </a:r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Information on Baker 1099-INT Not on Andrews 1099-INT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505C4F6-7E2C-4DCE-88E0-0445DB9BED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75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40"/>
    </mc:Choice>
    <mc:Fallback xmlns="">
      <p:transition spd="slow" advTm="13314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53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447800"/>
            <a:ext cx="97536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Box 2 – Early withdrawal penalty – cont’d</a:t>
            </a:r>
          </a:p>
          <a:p>
            <a:pPr lvl="1"/>
            <a:r>
              <a:rPr lang="en-US" dirty="0"/>
              <a:t>Not included in NJ taxable interest</a:t>
            </a:r>
          </a:p>
          <a:p>
            <a:pPr lvl="2"/>
            <a:r>
              <a:rPr lang="en-US" dirty="0"/>
              <a:t>Refer to NJ Special Handling document</a:t>
            </a:r>
          </a:p>
          <a:p>
            <a:pPr lvl="2"/>
            <a:r>
              <a:rPr lang="en-US" dirty="0"/>
              <a:t>TSO automatically handles</a:t>
            </a:r>
          </a:p>
          <a:p>
            <a:pPr lvl="2"/>
            <a:r>
              <a:rPr lang="en-US" dirty="0"/>
              <a:t>No need for NJ Checklist entry</a:t>
            </a:r>
          </a:p>
          <a:p>
            <a:pPr indent="-304784"/>
            <a:r>
              <a:rPr lang="en-US" dirty="0"/>
              <a:t>Box 10 - Market discount (when you pay less for a bond than redemption value)</a:t>
            </a:r>
          </a:p>
          <a:p>
            <a:pPr lvl="1" indent="-304784"/>
            <a:r>
              <a:rPr lang="en-US" dirty="0"/>
              <a:t>TSO automatically adds to Box 1 taxable interest</a:t>
            </a:r>
          </a:p>
          <a:p>
            <a:pPr indent="-304784"/>
            <a:r>
              <a:rPr lang="en-US" dirty="0"/>
              <a:t>Box 11 – Bond premium (when you pay more for a bond than redemption value)</a:t>
            </a:r>
          </a:p>
          <a:p>
            <a:pPr lvl="1" indent="-304784"/>
            <a:r>
              <a:rPr lang="en-US" dirty="0"/>
              <a:t>TSO automatically subtracts from Box 1 taxable interest </a:t>
            </a:r>
          </a:p>
          <a:p>
            <a:pPr lvl="1" indent="-304784"/>
            <a:r>
              <a:rPr lang="en-US" dirty="0"/>
              <a:t>Out of scope if greater than amount in Box 1 (see Pub 4012 Page D-9)</a:t>
            </a:r>
          </a:p>
          <a:p>
            <a:pPr lvl="1" indent="-304784"/>
            <a:endParaRPr lang="en-US" dirty="0"/>
          </a:p>
          <a:p>
            <a:pPr lvl="1" indent="-304784"/>
            <a:endParaRPr lang="en-US" dirty="0"/>
          </a:p>
          <a:p>
            <a:pPr lvl="1" indent="-304784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Information on Baker 1099-INT Not on Andrews 1099-INT                                                                     </a:t>
            </a:r>
            <a:r>
              <a:rPr lang="en-US" sz="1800" dirty="0"/>
              <a:t>cont’d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929C576-4F64-4DC1-9BB1-73D9F96C40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34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683"/>
    </mc:Choice>
    <mc:Fallback xmlns="">
      <p:transition spd="slow" advTm="161683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54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524000"/>
            <a:ext cx="9753600" cy="4260793"/>
          </a:xfrm>
        </p:spPr>
        <p:txBody>
          <a:bodyPr>
            <a:normAutofit fontScale="85000" lnSpcReduction="20000"/>
          </a:bodyPr>
          <a:lstStyle/>
          <a:p>
            <a:pPr indent="-304784"/>
            <a:r>
              <a:rPr lang="en-US" dirty="0"/>
              <a:t>Box 12 – Bond premium on Treasury obligations</a:t>
            </a:r>
          </a:p>
          <a:p>
            <a:pPr lvl="1" indent="-304784"/>
            <a:r>
              <a:rPr lang="en-US" dirty="0"/>
              <a:t>TSO automatically subtracts from Box 3 interest on savings bonds and Treasury obligations</a:t>
            </a:r>
          </a:p>
          <a:p>
            <a:pPr lvl="1" indent="-304784"/>
            <a:r>
              <a:rPr lang="en-US" dirty="0"/>
              <a:t>Since U.S. obligations are not taxable for NJ, must subtract Box 3 minus Box 12 when you tell TSO “Amount of interest on US Savings Bonds or Treasury Obligations that you want subtracted from your State return”</a:t>
            </a:r>
          </a:p>
          <a:p>
            <a:pPr indent="-304784"/>
            <a:r>
              <a:rPr lang="en-US" dirty="0"/>
              <a:t>Box 13 – Bond premium on tax-exempt bond </a:t>
            </a:r>
          </a:p>
          <a:p>
            <a:pPr lvl="1" indent="-304784"/>
            <a:r>
              <a:rPr lang="en-US" dirty="0"/>
              <a:t>If there is an amount in Box 13, TSO </a:t>
            </a:r>
            <a:r>
              <a:rPr lang="en-US" u="sng" dirty="0"/>
              <a:t>does not</a:t>
            </a:r>
            <a:r>
              <a:rPr lang="en-US" dirty="0"/>
              <a:t> handle automatically</a:t>
            </a:r>
          </a:p>
          <a:p>
            <a:pPr lvl="1" indent="-304784"/>
            <a:r>
              <a:rPr lang="en-US" dirty="0"/>
              <a:t>Subtract Box 13 from tax-exempt interest in Box 8 and enter result in Box 8 (see 4012 D-9)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Information on Baker 1099-INT Not on Andrews 1099-INT                                                                     </a:t>
            </a:r>
            <a:endParaRPr lang="en-US" sz="18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7EDFDFE-3AD8-4103-A0C6-2829683AE9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BCC91-0AB4-4B0E-ACC2-1AC080829CFC}"/>
              </a:ext>
            </a:extLst>
          </p:cNvPr>
          <p:cNvSpPr txBox="1"/>
          <p:nvPr/>
        </p:nvSpPr>
        <p:spPr>
          <a:xfrm>
            <a:off x="10058400" y="838200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42157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433"/>
    </mc:Choice>
    <mc:Fallback xmlns="">
      <p:transition spd="slow" advTm="298433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55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590800" y="1600201"/>
            <a:ext cx="6934200" cy="4184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5917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Entering 1099-INT</a:t>
            </a:r>
            <a:br>
              <a:rPr lang="en-US" dirty="0"/>
            </a:br>
            <a:r>
              <a:rPr lang="en-US" sz="2700" dirty="0"/>
              <a:t>Federal Section&gt;Income&gt;1099-DIV,INT,OID&gt;Interest or Dividend Income&gt;Interest  Income, Form1099-INT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8103" y="4745080"/>
            <a:ext cx="1657570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Taxable income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3225457" y="4909066"/>
            <a:ext cx="134654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53711" y="5381792"/>
            <a:ext cx="256397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Early withdrawal penalty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3208424" y="5566458"/>
            <a:ext cx="124528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692055" y="4724400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75023" y="5359970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AC8EC-CBEE-40D8-840A-0CFACF3330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1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61"/>
    </mc:Choice>
    <mc:Fallback xmlns="">
      <p:transition spd="slow" advTm="40861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5ED8A7-D03E-460C-BC38-102C15A77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F0CB83-B4EF-4740-A4A7-55274664D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56</a:t>
            </a:fld>
            <a:endParaRPr lang="en-US" alt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EACAFC2-0CD4-4382-93A1-04612D9EC70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657600" y="1440526"/>
            <a:ext cx="4108874" cy="49385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6048338-63D2-4955-8DE3-F83B0F6FD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Entering - Entering 1099-INT</a:t>
            </a:r>
            <a:br>
              <a:rPr lang="en-US" dirty="0"/>
            </a:br>
            <a:r>
              <a:rPr lang="en-US" sz="2400" dirty="0"/>
              <a:t>Federal Section&gt;Income&gt;1099-DIV,INT,OID&gt;Interest or Dividend Income&gt;Interest Income, Form1099-INT          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2C65EB-5DE8-48E5-803C-B6A3E87071B9}"/>
              </a:ext>
            </a:extLst>
          </p:cNvPr>
          <p:cNvSpPr txBox="1"/>
          <p:nvPr/>
        </p:nvSpPr>
        <p:spPr>
          <a:xfrm>
            <a:off x="5267738" y="5919786"/>
            <a:ext cx="174765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Market discount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9E8BD69-18E6-4970-AF77-A29C01FDA305}"/>
              </a:ext>
            </a:extLst>
          </p:cNvPr>
          <p:cNvCxnSpPr>
            <a:cxnSpLocks/>
          </p:cNvCxnSpPr>
          <p:nvPr/>
        </p:nvCxnSpPr>
        <p:spPr>
          <a:xfrm flipH="1">
            <a:off x="4267200" y="6056326"/>
            <a:ext cx="1000538" cy="381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657600" y="5943600"/>
            <a:ext cx="609600" cy="32170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C5D29-BEC1-43B3-AE4C-0A7ADA8A91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3A0E0-110C-4BC3-A30A-5F2986D5367E}"/>
              </a:ext>
            </a:extLst>
          </p:cNvPr>
          <p:cNvSpPr txBox="1"/>
          <p:nvPr/>
        </p:nvSpPr>
        <p:spPr>
          <a:xfrm>
            <a:off x="10450213" y="841387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3603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35"/>
    </mc:Choice>
    <mc:Fallback xmlns="">
      <p:transition spd="slow" advTm="19735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1" y="28835"/>
            <a:ext cx="982759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700" dirty="0"/>
              <a:t>Federal Section&gt;Income&gt;1099-DIV,INT,OID&gt;Interest or Dividend Income&gt;Interest  Income, Form1099-INT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2468"/>
            <a:ext cx="9753600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Medical Center Credit Union Interest into TSO (Step 2)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0A421-C30A-477C-86B8-A0BCFD945D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463882"/>
      </p:ext>
    </p:extLst>
  </p:cSld>
  <p:clrMapOvr>
    <a:masterClrMapping/>
  </p:clrMapOvr>
  <p:transition advTm="26855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095DD8C-AB5D-4EBA-AD24-465CD0345AB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292756" y="1639119"/>
            <a:ext cx="7544820" cy="45774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58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Taxable Interest on Federal Schedule B</a:t>
            </a:r>
          </a:p>
        </p:txBody>
      </p:sp>
      <p:sp>
        <p:nvSpPr>
          <p:cNvPr id="7" name="Oval 6"/>
          <p:cNvSpPr/>
          <p:nvPr/>
        </p:nvSpPr>
        <p:spPr>
          <a:xfrm>
            <a:off x="8076388" y="3052465"/>
            <a:ext cx="6350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1540B13-B1BE-4EFF-816F-E412299F3E43}"/>
              </a:ext>
            </a:extLst>
          </p:cNvPr>
          <p:cNvCxnSpPr>
            <a:cxnSpLocks/>
          </p:cNvCxnSpPr>
          <p:nvPr/>
        </p:nvCxnSpPr>
        <p:spPr>
          <a:xfrm flipH="1">
            <a:off x="8686460" y="3258447"/>
            <a:ext cx="5337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220200" y="2895600"/>
            <a:ext cx="2449773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interest =</a:t>
            </a:r>
          </a:p>
          <a:p>
            <a:r>
              <a:rPr lang="en-US" b="1" dirty="0">
                <a:solidFill>
                  <a:srgbClr val="FF0000"/>
                </a:solidFill>
              </a:rPr>
              <a:t>taxable interest ($616) </a:t>
            </a:r>
          </a:p>
          <a:p>
            <a:r>
              <a:rPr lang="en-US" b="1" dirty="0">
                <a:solidFill>
                  <a:srgbClr val="FF0000"/>
                </a:solidFill>
              </a:rPr>
              <a:t>+ market discount ($55)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888BE-769A-43A4-885A-1A95EF3682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6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93"/>
    </mc:Choice>
    <mc:Fallback xmlns="">
      <p:transition spd="slow" advTm="58093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765560" y="1477272"/>
            <a:ext cx="6963747" cy="46652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59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9905997" cy="1143000"/>
          </a:xfrm>
        </p:spPr>
        <p:txBody>
          <a:bodyPr>
            <a:normAutofit/>
          </a:bodyPr>
          <a:lstStyle/>
          <a:p>
            <a:r>
              <a:rPr lang="en-US" sz="3400" dirty="0"/>
              <a:t>TSO – Early Withdrawal Penalty on Federal Schedule 1, Part II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0" y="3657600"/>
            <a:ext cx="2709973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Transferred from 1099-INT</a:t>
            </a:r>
          </a:p>
          <a:p>
            <a:r>
              <a:rPr lang="en-US" b="1" dirty="0">
                <a:solidFill>
                  <a:srgbClr val="FF0000"/>
                </a:solidFill>
              </a:rPr>
              <a:t>Box 2</a:t>
            </a:r>
          </a:p>
        </p:txBody>
      </p:sp>
      <p:sp>
        <p:nvSpPr>
          <p:cNvPr id="8" name="Oval 7"/>
          <p:cNvSpPr/>
          <p:nvPr/>
        </p:nvSpPr>
        <p:spPr>
          <a:xfrm>
            <a:off x="8177141" y="3809912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/>
              <a:t>Taxable Interest on Schedule B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177141" y="5846577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0" y="5590378"/>
            <a:ext cx="2696316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of all Adjustments to</a:t>
            </a:r>
          </a:p>
          <a:p>
            <a:r>
              <a:rPr lang="en-US" b="1" dirty="0">
                <a:solidFill>
                  <a:srgbClr val="FF0000"/>
                </a:solidFill>
              </a:rPr>
              <a:t>Income</a:t>
            </a:r>
          </a:p>
        </p:txBody>
      </p:sp>
      <p:cxnSp>
        <p:nvCxnSpPr>
          <p:cNvPr id="12" name="Straight Arrow Connector 11"/>
          <p:cNvCxnSpPr>
            <a:endCxn id="8" idx="6"/>
          </p:cNvCxnSpPr>
          <p:nvPr/>
        </p:nvCxnSpPr>
        <p:spPr>
          <a:xfrm flipH="1" flipV="1">
            <a:off x="8748641" y="3953130"/>
            <a:ext cx="400050" cy="446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9" idx="7"/>
          </p:cNvCxnSpPr>
          <p:nvPr/>
        </p:nvCxnSpPr>
        <p:spPr>
          <a:xfrm flipH="1">
            <a:off x="8664947" y="5863637"/>
            <a:ext cx="461852" cy="248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7DEDC-6631-418F-A437-BBB1AD1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59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65"/>
    </mc:Choice>
    <mc:Fallback xmlns="">
      <p:transition spd="slow" advTm="6706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Filing Status: Interview Tips – Pub 4012 Page B-9</a:t>
            </a: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446676" y="2120575"/>
            <a:ext cx="2009775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250" dirty="0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250" dirty="0"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250" dirty="0"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67250" y="4572000"/>
            <a:ext cx="1543050" cy="89139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91276" y="4914900"/>
            <a:ext cx="1133474" cy="3429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077" y="1323417"/>
            <a:ext cx="5400675" cy="49418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E3000-1FE7-4597-BE23-A1AC10F0DE04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50845" y="2769256"/>
            <a:ext cx="2494479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HOH – Legally still married, but considered unmarried for filing status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50845" y="5703856"/>
            <a:ext cx="194796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HOH - Unmarried</a:t>
            </a:r>
            <a:r>
              <a:rPr lang="en-US" b="1" dirty="0"/>
              <a:t>  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8132354" y="3439084"/>
            <a:ext cx="11184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1"/>
          </p:cNvCxnSpPr>
          <p:nvPr/>
        </p:nvCxnSpPr>
        <p:spPr>
          <a:xfrm flipH="1">
            <a:off x="8077201" y="5888522"/>
            <a:ext cx="1173644" cy="461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6795" y="1864738"/>
            <a:ext cx="2638806" cy="19389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You can claim HOH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filing status if you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are married or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unmarried, but rules differ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F3B85-5670-4433-948D-CCB40324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529"/>
    </mc:Choice>
    <mc:Fallback xmlns="">
      <p:transition spd="slow" advTm="259529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438400" y="1412748"/>
            <a:ext cx="5540529" cy="48881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60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Taxable Interest on Federal 1040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46650" y="4415452"/>
            <a:ext cx="3031845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Transferred from Schedule B</a:t>
            </a:r>
          </a:p>
        </p:txBody>
      </p:sp>
      <p:sp>
        <p:nvSpPr>
          <p:cNvPr id="8" name="Oval 7"/>
          <p:cNvSpPr/>
          <p:nvPr/>
        </p:nvSpPr>
        <p:spPr>
          <a:xfrm>
            <a:off x="7407429" y="4495800"/>
            <a:ext cx="571500" cy="33360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7994972" y="4600118"/>
            <a:ext cx="651678" cy="263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D9048-F4BC-4CFA-A0D8-B94615F2E7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5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98"/>
    </mc:Choice>
    <mc:Fallback xmlns="">
      <p:transition spd="slow" advTm="15298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895600" y="1409195"/>
            <a:ext cx="5540529" cy="488814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8513840" y="5660168"/>
            <a:ext cx="4762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61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TSO – Early Withdrawal Penalty on Federal 1040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39727" y="5337002"/>
            <a:ext cx="2935997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Transferred from Schedule 1,</a:t>
            </a:r>
          </a:p>
          <a:p>
            <a:r>
              <a:rPr lang="en-US" b="1" dirty="0">
                <a:solidFill>
                  <a:srgbClr val="FF0000"/>
                </a:solidFill>
              </a:rPr>
              <a:t>Part II, total</a:t>
            </a:r>
          </a:p>
        </p:txBody>
      </p:sp>
      <p:sp>
        <p:nvSpPr>
          <p:cNvPr id="8" name="Oval 7"/>
          <p:cNvSpPr/>
          <p:nvPr/>
        </p:nvSpPr>
        <p:spPr>
          <a:xfrm>
            <a:off x="7942340" y="5531465"/>
            <a:ext cx="571500" cy="25740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20694-F4E7-4462-8EF3-6E3D8D14C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5"/>
    </mc:Choice>
    <mc:Fallback xmlns="">
      <p:transition spd="slow" advTm="16945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518636" y="1411705"/>
            <a:ext cx="3944672" cy="48937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62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TSO – Taxable Interest on NJ 1040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77200" y="1824335"/>
            <a:ext cx="3657600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Box 1 interest                              $616</a:t>
            </a:r>
          </a:p>
          <a:p>
            <a:r>
              <a:rPr lang="en-US" b="1" dirty="0">
                <a:solidFill>
                  <a:srgbClr val="FF0000"/>
                </a:solidFill>
              </a:rPr>
              <a:t>Box 2 early W/D penalty           -  62</a:t>
            </a:r>
          </a:p>
          <a:p>
            <a:r>
              <a:rPr lang="en-US" b="1" dirty="0">
                <a:solidFill>
                  <a:srgbClr val="FF0000"/>
                </a:solidFill>
              </a:rPr>
              <a:t>Box 10 market discount           </a:t>
            </a:r>
            <a:r>
              <a:rPr lang="en-US" b="1" u="sng" dirty="0">
                <a:solidFill>
                  <a:srgbClr val="FF0000"/>
                </a:solidFill>
              </a:rPr>
              <a:t> +  55</a:t>
            </a:r>
          </a:p>
          <a:p>
            <a:r>
              <a:rPr lang="en-US" b="1" dirty="0">
                <a:solidFill>
                  <a:srgbClr val="FF0000"/>
                </a:solidFill>
              </a:rPr>
              <a:t>   NJ Total                                     $609</a:t>
            </a:r>
          </a:p>
        </p:txBody>
      </p:sp>
      <p:cxnSp>
        <p:nvCxnSpPr>
          <p:cNvPr id="9" name="Straight Arrow Connector 8"/>
          <p:cNvCxnSpPr>
            <a:cxnSpLocks/>
            <a:endCxn id="15" idx="6"/>
          </p:cNvCxnSpPr>
          <p:nvPr/>
        </p:nvCxnSpPr>
        <p:spPr>
          <a:xfrm flipH="1">
            <a:off x="7457262" y="2286000"/>
            <a:ext cx="59466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958747" y="2144024"/>
            <a:ext cx="498515" cy="28395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FA45A-EF24-46A4-992D-6A469CC96E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40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17"/>
    </mc:Choice>
    <mc:Fallback xmlns="">
      <p:transition spd="slow" advTm="53317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768B15A-F761-4282-9EF8-64BA7DA983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3B5885-6280-4313-825C-98B7CE364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Step 3</a:t>
            </a:r>
            <a:br>
              <a:rPr lang="en-US" dirty="0"/>
            </a:br>
            <a:r>
              <a:rPr lang="en-US" dirty="0"/>
              <a:t>Disability Pension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2D951-541E-40B0-97C7-2AA47DDE29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A845A-D6C1-4CC9-BF5D-E4E2A4A3F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27B88-A179-4146-AFD7-C8422288A3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63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257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9"/>
    </mc:Choice>
    <mc:Fallback xmlns="">
      <p:transition spd="slow" advTm="10449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64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2" y="1600200"/>
            <a:ext cx="9846367" cy="418459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Review Pub 4012 Page D-39 for 1099-R distribution codes</a:t>
            </a:r>
          </a:p>
          <a:p>
            <a:r>
              <a:rPr lang="en-US" dirty="0"/>
              <a:t>Most commonly seen:</a:t>
            </a:r>
          </a:p>
          <a:p>
            <a:pPr lvl="1"/>
            <a:r>
              <a:rPr lang="en-US" dirty="0"/>
              <a:t>1 – Early Distribution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3 – Disability – Baker problem</a:t>
            </a:r>
          </a:p>
          <a:p>
            <a:pPr lvl="1"/>
            <a:r>
              <a:rPr lang="en-US" dirty="0"/>
              <a:t>4 – Death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7 – Normal Distribution – most commonly seen</a:t>
            </a:r>
          </a:p>
          <a:p>
            <a:pPr lvl="1"/>
            <a:r>
              <a:rPr lang="en-US" dirty="0"/>
              <a:t>G - Rollover</a:t>
            </a:r>
          </a:p>
          <a:p>
            <a:r>
              <a:rPr lang="en-US" dirty="0"/>
              <a:t>Always check the Tax-Aide Scope Manual if unsure whether 1099-R is in scope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IRA Distribution – 1099-R Box 7 Codes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9F1DCB-1D34-4E5A-B454-540DBF4C57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19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51"/>
    </mc:Choice>
    <mc:Fallback xmlns="">
      <p:transition spd="slow" advTm="117551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65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438401" y="1524000"/>
            <a:ext cx="6858000" cy="44195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Disability Pension on 1099-R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0" y="1339334"/>
            <a:ext cx="19050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Gross distribution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6553200" y="1708666"/>
            <a:ext cx="533400" cy="184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42154" y="2362200"/>
            <a:ext cx="207294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Taxable distribution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5406888" y="2336115"/>
            <a:ext cx="689112" cy="1504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58200" y="2895600"/>
            <a:ext cx="234000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Federal taxes withheld</a:t>
            </a:r>
          </a:p>
        </p:txBody>
      </p:sp>
      <p:cxnSp>
        <p:nvCxnSpPr>
          <p:cNvPr id="18" name="Straight Arrow Connector 17"/>
          <p:cNvCxnSpPr>
            <a:cxnSpLocks/>
            <a:stCxn id="17" idx="1"/>
          </p:cNvCxnSpPr>
          <p:nvPr/>
        </p:nvCxnSpPr>
        <p:spPr>
          <a:xfrm flipH="1">
            <a:off x="7848600" y="3080266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083816" y="3981575"/>
            <a:ext cx="1859805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Code 3 indicates</a:t>
            </a:r>
          </a:p>
          <a:p>
            <a:r>
              <a:rPr lang="en-US" b="1" dirty="0">
                <a:solidFill>
                  <a:srgbClr val="FF0000"/>
                </a:solidFill>
              </a:rPr>
              <a:t>disability pension</a:t>
            </a: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4943621" y="4210345"/>
            <a:ext cx="541122" cy="45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101687" y="1876165"/>
            <a:ext cx="533401" cy="25741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096000" y="2190017"/>
            <a:ext cx="533401" cy="24014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484743" y="3981575"/>
            <a:ext cx="382657" cy="36182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315199" y="2895599"/>
            <a:ext cx="533401" cy="36933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5F152-5E4A-49FE-AD4A-6CDCCAA3FE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2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54"/>
    </mc:Choice>
    <mc:Fallback xmlns="">
      <p:transition spd="slow" advTm="28054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338ED3A5-5DFD-4230-BB90-0044010B1AE1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51203" name="Content Placeholder 2"/>
          <p:cNvSpPr>
            <a:spLocks noGrp="1"/>
          </p:cNvSpPr>
          <p:nvPr>
            <p:ph sz="quarter" idx="12"/>
          </p:nvPr>
        </p:nvSpPr>
        <p:spPr>
          <a:xfrm>
            <a:off x="1295400" y="1600200"/>
            <a:ext cx="97536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Refer to Pub 4012 Page D-37</a:t>
            </a:r>
          </a:p>
          <a:p>
            <a:r>
              <a:rPr lang="en-US" altLang="en-US" dirty="0"/>
              <a:t>Reported on Form 1099-R with a Code 3 in Box 7</a:t>
            </a:r>
          </a:p>
          <a:p>
            <a:r>
              <a:rPr lang="en-US" altLang="en-US" dirty="0"/>
              <a:t>Until taxpayer reaches </a:t>
            </a:r>
            <a:r>
              <a:rPr lang="en-US" altLang="en-US" b="1" dirty="0"/>
              <a:t>employer’s</a:t>
            </a:r>
            <a:r>
              <a:rPr lang="en-US" altLang="en-US" dirty="0"/>
              <a:t> minimum retirement age</a:t>
            </a:r>
          </a:p>
          <a:p>
            <a:pPr lvl="1"/>
            <a:r>
              <a:rPr lang="en-US" altLang="en-US" dirty="0"/>
              <a:t>Disability payments taxed as wages on Federal return</a:t>
            </a:r>
          </a:p>
          <a:p>
            <a:pPr lvl="1"/>
            <a:r>
              <a:rPr lang="en-US" altLang="en-US" dirty="0"/>
              <a:t>Reported on Federal 1040 Line 1</a:t>
            </a:r>
          </a:p>
          <a:p>
            <a:pPr lvl="1"/>
            <a:r>
              <a:rPr lang="en-US" altLang="en-US" dirty="0"/>
              <a:t>Since reported as wages, can be counted for Earned Income Credit, Additional Child Tax Credit, Dependent Care Credit</a:t>
            </a:r>
          </a:p>
          <a:p>
            <a:pPr lvl="1"/>
            <a:r>
              <a:rPr lang="en-US" altLang="en-US" dirty="0"/>
              <a:t>Must ask taxpayer what employer’s minimum retirement age is</a:t>
            </a:r>
          </a:p>
          <a:p>
            <a:pPr lvl="1"/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Disability Pension on 1099-R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CDAEA-36EC-49AE-BEC4-9F25544413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60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89"/>
    </mc:Choice>
    <mc:Fallback xmlns="">
      <p:transition spd="slow" advTm="127589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338ED3A5-5DFD-4230-BB90-0044010B1AE1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371600"/>
            <a:ext cx="9753600" cy="48006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/>
              <a:t>Check the box near the bottom of the 1099-R input screen to tell TSO that disability should be reported as wages</a:t>
            </a:r>
          </a:p>
          <a:p>
            <a:pPr marL="576262" lvl="1" indent="0">
              <a:buNone/>
            </a:pPr>
            <a:endParaRPr lang="en-US" dirty="0"/>
          </a:p>
          <a:p>
            <a:pPr marL="0" indent="0">
              <a:buNone/>
            </a:pP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Once employer’s minimum retirement age is reached</a:t>
            </a:r>
          </a:p>
          <a:p>
            <a:pPr lvl="1"/>
            <a:r>
              <a:rPr lang="en-US" altLang="en-US" dirty="0"/>
              <a:t>Disability income taxed as pension </a:t>
            </a:r>
          </a:p>
          <a:p>
            <a:pPr lvl="1"/>
            <a:r>
              <a:rPr lang="en-US" altLang="en-US" dirty="0"/>
              <a:t>Reported on 1040 Line 4d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Disability Income on 1099-R                         </a:t>
            </a:r>
            <a:r>
              <a:rPr lang="en-US" sz="1600" dirty="0"/>
              <a:t>cont’d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154" y="2514472"/>
            <a:ext cx="5315692" cy="1829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DC0DBB-F27B-4543-9E61-A545EB6607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41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72"/>
    </mc:Choice>
    <mc:Fallback xmlns="">
      <p:transition spd="slow" advTm="71972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338ED3A5-5DFD-4230-BB90-0044010B1AE1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51203" name="Content Placeholder 2"/>
          <p:cNvSpPr>
            <a:spLocks noGrp="1"/>
          </p:cNvSpPr>
          <p:nvPr>
            <p:ph sz="quarter" idx="12"/>
          </p:nvPr>
        </p:nvSpPr>
        <p:spPr>
          <a:xfrm>
            <a:off x="1278833" y="1447800"/>
            <a:ext cx="9753600" cy="472440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Refer to NJ Special Handling document</a:t>
            </a:r>
          </a:p>
          <a:p>
            <a:r>
              <a:rPr lang="en-US" altLang="en-US" dirty="0"/>
              <a:t>If recipient of disability pension is under age 65, NJ does not tax the disability income</a:t>
            </a:r>
          </a:p>
          <a:p>
            <a:pPr lvl="1"/>
            <a:r>
              <a:rPr lang="en-US" altLang="en-US" dirty="0"/>
              <a:t>TSO automatically transfers taxable amount of disability pension to NJ</a:t>
            </a:r>
          </a:p>
          <a:p>
            <a:pPr lvl="1"/>
            <a:r>
              <a:rPr lang="en-US" altLang="en-US" dirty="0"/>
              <a:t>Note taxable amount on NJ Checklist in Income Subject to Tax section as an Adjustment to Line 20a – Taxable Amount of IRAs, Pensions and Annuities</a:t>
            </a:r>
          </a:p>
          <a:p>
            <a:pPr lvl="1"/>
            <a:r>
              <a:rPr lang="en-US" altLang="en-US" dirty="0"/>
              <a:t>Enter as a negative amount to subtract from NJ income</a:t>
            </a:r>
          </a:p>
          <a:p>
            <a:r>
              <a:rPr lang="en-US" altLang="en-US" dirty="0"/>
              <a:t>Starting year taxpayer turns 65, NJ taxes disability income as ordinary pension income</a:t>
            </a:r>
          </a:p>
          <a:p>
            <a:pPr lvl="1"/>
            <a:r>
              <a:rPr lang="en-US" altLang="en-US" dirty="0"/>
              <a:t>TSO automatically transfers taxable amount to NJ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Disability Pension on NJ Return                         </a:t>
            </a:r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89DD6-EB5D-4FA1-BA36-243D98F06B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48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54"/>
    </mc:Choice>
    <mc:Fallback xmlns="">
      <p:transition spd="slow" advTm="125254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773" y="1910853"/>
            <a:ext cx="5792115" cy="45089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69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Disability Pension Under Age 65 on NJ Checklist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 rotWithShape="1">
          <a:blip r:embed="rId4"/>
          <a:srcRect b="33333"/>
          <a:stretch/>
        </p:blipFill>
        <p:spPr>
          <a:xfrm>
            <a:off x="3203774" y="1243525"/>
            <a:ext cx="5812168" cy="66732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419600" y="2905826"/>
            <a:ext cx="2667000" cy="28673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8870C7E-2757-4513-A99D-298E5CC671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9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73"/>
    </mc:Choice>
    <mc:Fallback xmlns="">
      <p:transition spd="slow" advTm="3547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sz="quarter" idx="12"/>
          </p:nvPr>
        </p:nvSpPr>
        <p:spPr>
          <a:xfrm>
            <a:off x="1278833" y="1447800"/>
            <a:ext cx="9753600" cy="4648200"/>
          </a:xfrm>
        </p:spPr>
        <p:txBody>
          <a:bodyPr rtlCol="0">
            <a:normAutofit fontScale="85000" lnSpcReduction="10000"/>
          </a:bodyPr>
          <a:lstStyle/>
          <a:p>
            <a:pPr>
              <a:defRPr/>
            </a:pPr>
            <a:r>
              <a:rPr lang="en-US" dirty="0"/>
              <a:t>You paid more than ½ the cost of keeping up your home in tax year    </a:t>
            </a:r>
            <a:r>
              <a:rPr lang="en-US" b="1" dirty="0"/>
              <a:t>AND</a:t>
            </a:r>
          </a:p>
          <a:p>
            <a:pPr>
              <a:defRPr/>
            </a:pPr>
            <a:r>
              <a:rPr lang="en-US" altLang="en-US" dirty="0"/>
              <a:t>A “qualified person” lived with you for more than ½ the year </a:t>
            </a:r>
          </a:p>
          <a:p>
            <a:pPr lvl="1">
              <a:defRPr/>
            </a:pPr>
            <a:r>
              <a:rPr lang="en-US" altLang="en-US" dirty="0"/>
              <a:t>“Qualified person” may be a qualifying child or a qualifying relative  </a:t>
            </a:r>
          </a:p>
          <a:p>
            <a:pPr lvl="2">
              <a:defRPr/>
            </a:pPr>
            <a:r>
              <a:rPr lang="en-US" altLang="en-US" dirty="0"/>
              <a:t>Pub 4012 Pages C-3 to C-5 provide more detail about qualifying child and qualifying relative (covered later)</a:t>
            </a:r>
          </a:p>
          <a:p>
            <a:pPr lvl="2">
              <a:defRPr/>
            </a:pPr>
            <a:r>
              <a:rPr lang="en-US" altLang="en-US" dirty="0"/>
              <a:t>HOH rules differ for qualifying child vs. qualifying relative</a:t>
            </a:r>
          </a:p>
          <a:p>
            <a:pPr lvl="2">
              <a:defRPr/>
            </a:pPr>
            <a:r>
              <a:rPr lang="en-US" altLang="en-US" dirty="0"/>
              <a:t>HOH rules differ depending on how the person is related to you </a:t>
            </a:r>
          </a:p>
          <a:p>
            <a:pPr lvl="1">
              <a:defRPr/>
            </a:pPr>
            <a:r>
              <a:rPr lang="en-US" altLang="en-US" dirty="0"/>
              <a:t>Use chart on Pub 4012 Page B-10 to determine who is a qualifying person for HOH filing status</a:t>
            </a:r>
          </a:p>
          <a:p>
            <a:pPr lvl="2">
              <a:defRPr/>
            </a:pPr>
            <a:r>
              <a:rPr lang="en-US" altLang="en-US" dirty="0"/>
              <a:t>Be very sure to check the footnotes when using all charts</a:t>
            </a:r>
          </a:p>
          <a:p>
            <a:pPr lvl="1">
              <a:defRPr/>
            </a:pPr>
            <a:endParaRPr lang="en-US" altLang="en-US" dirty="0"/>
          </a:p>
        </p:txBody>
      </p:sp>
      <p:sp>
        <p:nvSpPr>
          <p:cNvPr id="11267" name="Rectangle 1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GB" dirty="0"/>
              <a:t>Head of Household – Unmarried</a:t>
            </a:r>
          </a:p>
        </p:txBody>
      </p:sp>
      <p:sp>
        <p:nvSpPr>
          <p:cNvPr id="38918" name="Text Box 3"/>
          <p:cNvSpPr txBox="1">
            <a:spLocks noChangeArrowheads="1"/>
          </p:cNvSpPr>
          <p:nvPr/>
        </p:nvSpPr>
        <p:spPr bwMode="auto">
          <a:xfrm>
            <a:off x="7981950" y="5600704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 dirty="0">
              <a:solidFill>
                <a:srgbClr val="3333FF"/>
              </a:solidFill>
              <a:cs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66C964-230F-4749-9791-AABC1A377C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81165"/>
      </p:ext>
    </p:extLst>
  </p:cSld>
  <p:clrMapOvr>
    <a:masterClrMapping/>
  </p:clrMapOvr>
  <p:transition advTm="216193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70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590800" y="1676400"/>
            <a:ext cx="6096000" cy="44957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2869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Entering Disability Pension on 1099-R Screen </a:t>
            </a:r>
            <a:br>
              <a:rPr lang="en-US" dirty="0"/>
            </a:br>
            <a:r>
              <a:rPr lang="en-US" sz="2700" dirty="0"/>
              <a:t>Federal Section&gt;Income&gt;1099-R&gt;Add or Edit a 1099-R</a:t>
            </a:r>
            <a:r>
              <a:rPr lang="en-US" dirty="0"/>
              <a:t> 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546467" y="2066797"/>
            <a:ext cx="355132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Gross amount of disability pension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4841" y="2644268"/>
            <a:ext cx="3748527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Taxable amount of disability pension;</a:t>
            </a:r>
          </a:p>
          <a:p>
            <a:r>
              <a:rPr lang="en-US" b="1" dirty="0">
                <a:solidFill>
                  <a:srgbClr val="FF0000"/>
                </a:solidFill>
              </a:rPr>
              <a:t>TSO populates based on Box 1;</a:t>
            </a:r>
          </a:p>
          <a:p>
            <a:r>
              <a:rPr lang="en-US" b="1" dirty="0">
                <a:solidFill>
                  <a:srgbClr val="FF0000"/>
                </a:solidFill>
              </a:rPr>
              <a:t>Correct if needed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6592615" y="2251463"/>
            <a:ext cx="95385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H="1" flipV="1">
            <a:off x="6592615" y="2826525"/>
            <a:ext cx="972226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059214" y="2131245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059214" y="2700558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2907861-08F9-4026-A33E-AF29CEE644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48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6"/>
    </mc:Choice>
    <mc:Fallback xmlns="">
      <p:transition spd="slow" advTm="30636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71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5917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Entering Disability Pension on 1099-R Screen</a:t>
            </a:r>
            <a:br>
              <a:rPr lang="en-US" dirty="0"/>
            </a:br>
            <a:r>
              <a:rPr lang="en-US" sz="2400" dirty="0"/>
              <a:t>Federal Section&gt;Income&gt;1099-R&gt;Add or Edit a 1099-R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206488" y="1596351"/>
            <a:ext cx="6400799" cy="4260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690540" y="1950076"/>
            <a:ext cx="213872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Federal tax withheld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6438901" y="2089666"/>
            <a:ext cx="1219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81900" y="4191000"/>
            <a:ext cx="346934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Code 3 indicates disability pension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6371261" y="4382914"/>
            <a:ext cx="1210639" cy="204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905500" y="1905000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817420" y="4196136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BEB2F-39DE-45FA-9296-6A52BF2143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C46F55-E28E-46F4-9875-0297E8D226B9}"/>
              </a:ext>
            </a:extLst>
          </p:cNvPr>
          <p:cNvSpPr txBox="1"/>
          <p:nvPr/>
        </p:nvSpPr>
        <p:spPr>
          <a:xfrm>
            <a:off x="10287000" y="685800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217845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7"/>
    </mc:Choice>
    <mc:Fallback xmlns="">
      <p:transition spd="slow" advTm="17907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72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3" y="28835"/>
            <a:ext cx="10591797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TSO – Entering Disability Pension on 1099-R Screen </a:t>
            </a:r>
            <a:br>
              <a:rPr lang="en-US" dirty="0"/>
            </a:br>
            <a:r>
              <a:rPr lang="en-US" sz="2400" dirty="0"/>
              <a:t>Federal Section&gt;Income&gt;1099-R&gt;Add or Edit a 1099-R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1000" y="1905000"/>
            <a:ext cx="184731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6781800" y="2089666"/>
            <a:ext cx="1219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H="1" flipV="1">
            <a:off x="6400800" y="4375666"/>
            <a:ext cx="1181100" cy="72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596662" y="1905000"/>
            <a:ext cx="5404338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8124321" y="4382914"/>
            <a:ext cx="3623300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Check to tell TSO to report disability</a:t>
            </a:r>
          </a:p>
          <a:p>
            <a:r>
              <a:rPr lang="en-US" b="1" dirty="0">
                <a:solidFill>
                  <a:srgbClr val="FF0000"/>
                </a:solidFill>
              </a:rPr>
              <a:t>pension as wages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EC66B-E0CA-4E62-9B5B-3BE6FEDD76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9E69E5-1004-4A70-AE03-A750C5E6F5DC}"/>
              </a:ext>
            </a:extLst>
          </p:cNvPr>
          <p:cNvSpPr txBox="1"/>
          <p:nvPr/>
        </p:nvSpPr>
        <p:spPr>
          <a:xfrm>
            <a:off x="10134600" y="795992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3920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61"/>
    </mc:Choice>
    <mc:Fallback xmlns="">
      <p:transition spd="slow" advTm="30461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400" dirty="0"/>
              <a:t>Federal Section&gt;Income&gt;1099-R&gt;Add or Edit a 1099-R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80859"/>
            <a:ext cx="9753600" cy="4413193"/>
          </a:xfrm>
        </p:spPr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Baptist Medical Center disability pension 1099-R into TSO (Step 3)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48851-2AFC-4BCC-9DFF-52D2920FEF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437058"/>
      </p:ext>
    </p:extLst>
  </p:cSld>
  <p:clrMapOvr>
    <a:masterClrMapping/>
  </p:clrMapOvr>
  <p:transition advTm="1891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819401" y="1371601"/>
            <a:ext cx="5617248" cy="49547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74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Disability Income Reported as Wages on Federal 1040</a:t>
            </a:r>
          </a:p>
        </p:txBody>
      </p:sp>
      <p:sp>
        <p:nvSpPr>
          <p:cNvPr id="7" name="Oval 6"/>
          <p:cNvSpPr/>
          <p:nvPr/>
        </p:nvSpPr>
        <p:spPr>
          <a:xfrm>
            <a:off x="7865149" y="4343400"/>
            <a:ext cx="571500" cy="3626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42379" y="4201551"/>
            <a:ext cx="3001463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Includes W-2 wages ($31,801)</a:t>
            </a:r>
          </a:p>
          <a:p>
            <a:r>
              <a:rPr lang="en-US" dirty="0">
                <a:solidFill>
                  <a:srgbClr val="FF0000"/>
                </a:solidFill>
              </a:rPr>
              <a:t>+ disability pension ($895)</a:t>
            </a:r>
          </a:p>
        </p:txBody>
      </p:sp>
      <p:cxnSp>
        <p:nvCxnSpPr>
          <p:cNvPr id="9" name="Straight Arrow Connector 8"/>
          <p:cNvCxnSpPr>
            <a:endCxn id="7" idx="6"/>
          </p:cNvCxnSpPr>
          <p:nvPr/>
        </p:nvCxnSpPr>
        <p:spPr>
          <a:xfrm flipH="1" flipV="1">
            <a:off x="8436649" y="4524718"/>
            <a:ext cx="393698" cy="62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31626-DA1F-4E7F-8B9E-192671138F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1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19"/>
    </mc:Choice>
    <mc:Fallback xmlns="">
      <p:transition spd="slow" advTm="96319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6C14631-9060-446E-843F-FE0127D2B1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9800C5-632D-4CB0-93EB-2FDD3F185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Step 4</a:t>
            </a:r>
            <a:br>
              <a:rPr lang="en-US" dirty="0"/>
            </a:br>
            <a:r>
              <a:rPr lang="en-US" dirty="0"/>
              <a:t>Alimony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3E520-2624-48F9-9BBD-163F3A5132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B6273-8520-48FB-ABA7-CEBF17575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49C83-7CD3-43DA-8605-70522D784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75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616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4"/>
    </mc:Choice>
    <mc:Fallback xmlns="">
      <p:transition spd="slow" advTm="10274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Alimony Received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833" y="1676400"/>
            <a:ext cx="9753600" cy="4343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en-US" dirty="0"/>
              <a:t>What is Alimony?</a:t>
            </a:r>
          </a:p>
          <a:p>
            <a:pPr lvl="1"/>
            <a:r>
              <a:rPr lang="en-US" altLang="en-US" dirty="0"/>
              <a:t>Spousal support under separation or divorce document</a:t>
            </a:r>
          </a:p>
          <a:p>
            <a:pPr lvl="1"/>
            <a:r>
              <a:rPr lang="en-US" altLang="en-US" dirty="0"/>
              <a:t>Usually stops if recipient remarries; may stop sooner</a:t>
            </a:r>
          </a:p>
          <a:p>
            <a:pPr lvl="1"/>
            <a:r>
              <a:rPr lang="en-US" altLang="en-US" dirty="0"/>
              <a:t>Not subject to change based on factors such as age of a child </a:t>
            </a:r>
          </a:p>
          <a:p>
            <a:pPr lvl="2"/>
            <a:r>
              <a:rPr lang="en-US" altLang="en-US" dirty="0"/>
              <a:t>Child support is </a:t>
            </a:r>
            <a:r>
              <a:rPr lang="en-US" altLang="en-US" b="1" dirty="0"/>
              <a:t>NOT</a:t>
            </a:r>
            <a:r>
              <a:rPr lang="en-US" altLang="en-US" dirty="0"/>
              <a:t> alimony </a:t>
            </a:r>
          </a:p>
          <a:p>
            <a:pPr lvl="3"/>
            <a:r>
              <a:rPr lang="en-US" altLang="en-US" dirty="0"/>
              <a:t>Child support is not reported on tax returns at all</a:t>
            </a:r>
          </a:p>
          <a:p>
            <a:pPr lvl="1"/>
            <a:r>
              <a:rPr lang="en-US" altLang="en-US" dirty="0"/>
              <a:t>Refer to </a:t>
            </a:r>
            <a:r>
              <a:rPr lang="en-US" dirty="0"/>
              <a:t>Pub 4012 Page E-8 for more details</a:t>
            </a:r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3"/>
            <a:ext cx="4114800" cy="3016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D2F15-76B0-497B-A472-1B61FBBD50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763294"/>
      </p:ext>
    </p:extLst>
  </p:cSld>
  <p:clrMapOvr>
    <a:masterClrMapping/>
  </p:clrMapOvr>
  <p:transition advTm="101309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77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168081" y="1291003"/>
            <a:ext cx="5985964" cy="50306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Alimony – Pub 4012 Page E-8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CFD2A-1DF2-42FA-85E5-64A0D04194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30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79"/>
    </mc:Choice>
    <mc:Fallback xmlns="">
      <p:transition spd="slow" advTm="85379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NJ Core Baker TY2019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0BBC-AC8A-41A2-B5A2-A38EDA6883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Where do I get information about alimony received?</a:t>
            </a:r>
          </a:p>
          <a:p>
            <a:r>
              <a:rPr lang="en-US" altLang="en-US" dirty="0"/>
              <a:t>Intake/Interview Sheet Part III Question 6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r>
              <a:rPr lang="en-US" altLang="en-US" dirty="0"/>
              <a:t>Taxpayer needs to provide actual amount received in the current tax year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Alimony Received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251"/>
          <a:stretch/>
        </p:blipFill>
        <p:spPr>
          <a:xfrm>
            <a:off x="2133600" y="3822282"/>
            <a:ext cx="8833592" cy="3293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3350869"/>
            <a:ext cx="8398842" cy="4714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B30413-DD4B-464C-A3B0-06C327D766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67E48-6074-4C9F-8CA9-F097318EFEAC}"/>
              </a:ext>
            </a:extLst>
          </p:cNvPr>
          <p:cNvSpPr txBox="1"/>
          <p:nvPr/>
        </p:nvSpPr>
        <p:spPr>
          <a:xfrm>
            <a:off x="9525000" y="533400"/>
            <a:ext cx="704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cont’d</a:t>
            </a:r>
          </a:p>
        </p:txBody>
      </p:sp>
    </p:spTree>
    <p:extLst>
      <p:ext uri="{BB962C8B-B14F-4D97-AF65-F5344CB8AC3E}">
        <p14:creationId xmlns:p14="http://schemas.microsoft.com/office/powerpoint/2010/main" val="390403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96"/>
    </mc:Choice>
    <mc:Fallback xmlns="">
      <p:transition spd="slow" advTm="77496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NJ Core Baker TY2019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0BBC-AC8A-41A2-B5A2-A38EDA6883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Where do I get information on alimony paid?</a:t>
            </a:r>
          </a:p>
          <a:p>
            <a:r>
              <a:rPr lang="en-US" altLang="en-US" dirty="0"/>
              <a:t>Intake/Interview Sheet Part IV Question 1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Taxpayer needs to provide actual amount paid in the current tax year and Social Security # of recipient</a:t>
            </a: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Alimony Paid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0885"/>
          <a:stretch/>
        </p:blipFill>
        <p:spPr>
          <a:xfrm>
            <a:off x="2052637" y="3406626"/>
            <a:ext cx="8086725" cy="6238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AF2AC7-17CB-4672-A4C6-7191CC1E89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60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24"/>
    </mc:Choice>
    <mc:Fallback xmlns="">
      <p:transition spd="slow" advTm="9032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057400" y="1371600"/>
            <a:ext cx="7467600" cy="4800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267" name="Rectangle 1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GB" dirty="0"/>
              <a:t>Qualifying Person for HOH – Pub 4012 Page B-10</a:t>
            </a:r>
          </a:p>
        </p:txBody>
      </p:sp>
      <p:sp>
        <p:nvSpPr>
          <p:cNvPr id="38918" name="Text Box 3"/>
          <p:cNvSpPr txBox="1">
            <a:spLocks noChangeArrowheads="1"/>
          </p:cNvSpPr>
          <p:nvPr/>
        </p:nvSpPr>
        <p:spPr bwMode="auto">
          <a:xfrm>
            <a:off x="7981950" y="5600704"/>
            <a:ext cx="1371600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67202F"/>
              </a:buClr>
              <a:buSzPct val="90000"/>
              <a:buFont typeface="Calibri" panose="020F0502020204030204" pitchFamily="34" charset="0"/>
              <a:buChar char="●"/>
              <a:defRPr sz="40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984807"/>
              </a:buClr>
              <a:buFont typeface="Calibri" panose="020F0502020204030204" pitchFamily="34" charset="0"/>
              <a:buChar char="−"/>
              <a:defRPr sz="36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215968"/>
              </a:buClr>
              <a:buSzPct val="120000"/>
              <a:buFont typeface="Calibri" panose="020F0502020204030204" pitchFamily="34" charset="0"/>
              <a:buChar char="▪"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spcBef>
                <a:spcPts val="5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29718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34290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3886200" indent="-228600" fontAlgn="base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 dirty="0">
              <a:solidFill>
                <a:srgbClr val="3333FF"/>
              </a:solidFill>
              <a:cs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0D7B3-38DA-4204-A5B5-828DD0EE6C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284916"/>
      </p:ext>
    </p:extLst>
  </p:cSld>
  <p:clrMapOvr>
    <a:masterClrMapping/>
  </p:clrMapOvr>
  <p:transition advTm="79458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NJ Core Baker TY2019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820BBC-AC8A-41A2-B5A2-A38EDA6883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1278833" y="1761433"/>
            <a:ext cx="9753600" cy="4503872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Divorce agreement executed prior to 1/1/2019</a:t>
            </a:r>
          </a:p>
          <a:p>
            <a:pPr lvl="1"/>
            <a:r>
              <a:rPr lang="en-US" altLang="en-US" dirty="0"/>
              <a:t>Person receiving alimony must claim as income</a:t>
            </a:r>
          </a:p>
          <a:p>
            <a:pPr lvl="1"/>
            <a:r>
              <a:rPr lang="en-US" altLang="en-US" dirty="0"/>
              <a:t>Person paying alimony can receive adjustment to income deduction</a:t>
            </a:r>
          </a:p>
          <a:p>
            <a:r>
              <a:rPr lang="en-US" altLang="en-US" dirty="0"/>
              <a:t>Divorce agreement executed/modified as of 1/1/2019 or later</a:t>
            </a:r>
          </a:p>
          <a:p>
            <a:pPr lvl="1"/>
            <a:r>
              <a:rPr lang="en-US" altLang="en-US" dirty="0"/>
              <a:t>Person receiving alimony does not have to claim as income</a:t>
            </a:r>
          </a:p>
          <a:p>
            <a:pPr lvl="1"/>
            <a:r>
              <a:rPr lang="en-US" altLang="en-US" dirty="0"/>
              <a:t>Person paying alimony does not receive adjustment to income deduction</a:t>
            </a:r>
          </a:p>
          <a:p>
            <a:pPr lvl="1"/>
            <a:r>
              <a:rPr lang="en-US" altLang="en-US" dirty="0"/>
              <a:t>If modification, must specifically state it will be under new rules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Federal Tax Law Change Regarding Alimony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74E14-1F54-4E72-BB8D-8195059A0D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71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76"/>
    </mc:Choice>
    <mc:Fallback xmlns="">
      <p:transition spd="slow" advTm="113676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sz="quarter" idx="12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/>
              <a:t>Not earned income for Earned Income Credit</a:t>
            </a:r>
          </a:p>
          <a:p>
            <a:pPr>
              <a:defRPr/>
            </a:pPr>
            <a:r>
              <a:rPr lang="en-US" altLang="en-US" dirty="0"/>
              <a:t>Not earned income for Additional Child Tax Credit</a:t>
            </a:r>
          </a:p>
          <a:p>
            <a:pPr>
              <a:defRPr/>
            </a:pPr>
            <a:r>
              <a:rPr lang="en-US" altLang="en-US" dirty="0"/>
              <a:t>Not earned income for Dependent Care Credit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altLang="en-US" dirty="0"/>
              <a:t>But taxable alimony </a:t>
            </a:r>
            <a:r>
              <a:rPr lang="en-US" altLang="en-US" dirty="0">
                <a:solidFill>
                  <a:srgbClr val="0000FF"/>
                </a:solidFill>
              </a:rPr>
              <a:t>IS</a:t>
            </a:r>
            <a:r>
              <a:rPr lang="en-US" altLang="en-US" dirty="0"/>
              <a:t> “compensation” for deduction for IRA Contributions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3" y="28835"/>
            <a:ext cx="10134597" cy="11430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altLang="en-US" dirty="0"/>
              <a:t>Impact of Alimony Received on Credits/Adjustments</a:t>
            </a:r>
            <a:endParaRPr lang="en-US" altLang="en-US" sz="165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81</a:t>
            </a:fld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AEAF1D-7004-4035-AECB-726B8B9ACF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56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78"/>
    </mc:Choice>
    <mc:Fallback xmlns="">
      <p:transition spd="slow" advTm="36778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82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Refer to NJ Special Handling document</a:t>
            </a:r>
          </a:p>
          <a:p>
            <a:r>
              <a:rPr lang="en-US" dirty="0"/>
              <a:t>Alimony received must be reported as income on NJ return, regardless of date of divorce</a:t>
            </a:r>
          </a:p>
          <a:p>
            <a:r>
              <a:rPr lang="en-US" dirty="0"/>
              <a:t>Alimony paid can be claimed as an adjustment to income on NJ return, regardless of date of divorce</a:t>
            </a:r>
          </a:p>
          <a:p>
            <a:r>
              <a:rPr lang="en-US" dirty="0"/>
              <a:t>TSO handles automatically; no need for NJ Checklist entry 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Alimony on NJ Return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38C71F-587F-4023-BCA1-50F94C3B0D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69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70"/>
    </mc:Choice>
    <mc:Fallback xmlns="">
      <p:transition spd="slow" advTm="8697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83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438400" y="1475309"/>
            <a:ext cx="7272971" cy="45638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Entering Alimony Received</a:t>
            </a:r>
            <a:br>
              <a:rPr lang="en-US" dirty="0"/>
            </a:br>
            <a:r>
              <a:rPr lang="en-US" sz="2700" dirty="0"/>
              <a:t>Federal Section&gt;Income&gt;Alimony Received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8918" y="2613338"/>
            <a:ext cx="183652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Alimony received</a:t>
            </a:r>
          </a:p>
        </p:txBody>
      </p:sp>
      <p:cxnSp>
        <p:nvCxnSpPr>
          <p:cNvPr id="8" name="Straight Arrow Connector 7"/>
          <p:cNvCxnSpPr>
            <a:cxnSpLocks/>
            <a:stCxn id="7" idx="1"/>
          </p:cNvCxnSpPr>
          <p:nvPr/>
        </p:nvCxnSpPr>
        <p:spPr>
          <a:xfrm flipH="1">
            <a:off x="3200400" y="2798004"/>
            <a:ext cx="1258518" cy="213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57800" y="4105254"/>
            <a:ext cx="380822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Determines whether alimony </a:t>
            </a:r>
          </a:p>
          <a:p>
            <a:r>
              <a:rPr lang="en-US" b="1" dirty="0">
                <a:solidFill>
                  <a:srgbClr val="FF0000"/>
                </a:solidFill>
              </a:rPr>
              <a:t>received has to be claimed as income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 flipV="1">
            <a:off x="4800600" y="4405299"/>
            <a:ext cx="457200" cy="216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509365" y="2568262"/>
            <a:ext cx="691035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82069" y="4198095"/>
            <a:ext cx="231853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25A15-AD8E-48D1-94E9-B27A5E1655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84"/>
    </mc:Choice>
    <mc:Fallback xmlns="">
      <p:transition spd="slow" advTm="75484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251E97C6-B5EA-4059-8D5E-F0990EFE7977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Pause the slide show</a:t>
            </a:r>
          </a:p>
          <a:p>
            <a:r>
              <a:rPr lang="en-US" dirty="0"/>
              <a:t>Enter the alimony Baker received into TSO (Step 4)</a:t>
            </a:r>
          </a:p>
          <a:p>
            <a:r>
              <a:rPr lang="en-US" dirty="0"/>
              <a:t>Check the Federal and NJ refund monitors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- Student Activity</a:t>
            </a:r>
            <a:br>
              <a:rPr lang="en-US" dirty="0"/>
            </a:br>
            <a:r>
              <a:rPr lang="en-US" sz="2400" dirty="0"/>
              <a:t>Federal Section&gt;Income&gt;Alimony Received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5899A-D42C-44BE-B60C-2AFC74023F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2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5"/>
    </mc:Choice>
    <mc:Fallback xmlns="">
      <p:transition spd="slow" advTm="16775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85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828800" y="1828800"/>
            <a:ext cx="7391669" cy="44099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Alimony Received on Schedule 1, Part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74251" y="3866150"/>
            <a:ext cx="183652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Alimony received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9296400" y="4110173"/>
            <a:ext cx="386057" cy="682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704620" y="5753661"/>
            <a:ext cx="2227148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of all Additional</a:t>
            </a:r>
          </a:p>
          <a:p>
            <a:r>
              <a:rPr lang="en-US" b="1" dirty="0">
                <a:solidFill>
                  <a:srgbClr val="FF0000"/>
                </a:solidFill>
              </a:rPr>
              <a:t>Income</a:t>
            </a:r>
          </a:p>
        </p:txBody>
      </p:sp>
      <p:cxnSp>
        <p:nvCxnSpPr>
          <p:cNvPr id="11" name="Straight Arrow Connector 10"/>
          <p:cNvCxnSpPr>
            <a:cxnSpLocks/>
            <a:stCxn id="10" idx="1"/>
          </p:cNvCxnSpPr>
          <p:nvPr/>
        </p:nvCxnSpPr>
        <p:spPr>
          <a:xfrm flipH="1" flipV="1">
            <a:off x="9226896" y="6076826"/>
            <a:ext cx="477724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724900" y="4015647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696186" y="5976525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324600" y="4198372"/>
            <a:ext cx="1143000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09017" y="3959655"/>
            <a:ext cx="163788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Date of divorce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958938" y="4164702"/>
            <a:ext cx="398592" cy="1373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FABE453-C219-458E-BA75-19245556FA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50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74"/>
    </mc:Choice>
    <mc:Fallback xmlns="">
      <p:transition spd="slow" advTm="52474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>
            <a:cxnSpLocks/>
            <a:stCxn id="7" idx="1"/>
          </p:cNvCxnSpPr>
          <p:nvPr/>
        </p:nvCxnSpPr>
        <p:spPr>
          <a:xfrm flipH="1">
            <a:off x="8650751" y="5218331"/>
            <a:ext cx="571500" cy="1332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86</a:t>
            </a:fld>
            <a:endParaRPr lang="en-US" alt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124200" y="1447800"/>
            <a:ext cx="5486594" cy="48235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Alimony Received on Federal 1040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22251" y="4895165"/>
            <a:ext cx="2438400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Transferred from Schedule 1, Part I, total</a:t>
            </a:r>
          </a:p>
        </p:txBody>
      </p:sp>
      <p:sp>
        <p:nvSpPr>
          <p:cNvPr id="12" name="Oval 11"/>
          <p:cNvSpPr/>
          <p:nvPr/>
        </p:nvSpPr>
        <p:spPr>
          <a:xfrm>
            <a:off x="8188728" y="5218330"/>
            <a:ext cx="498515" cy="28395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1F12C-6BC3-43B5-9078-9EC8D3015C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06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5"/>
    </mc:Choice>
    <mc:Fallback xmlns="">
      <p:transition spd="slow" advTm="12745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87</a:t>
            </a:fld>
            <a:endParaRPr lang="en-US" alt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733800" y="1371600"/>
            <a:ext cx="4014395" cy="5005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Alimony Received on NJ 1040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87990" y="2972271"/>
            <a:ext cx="183652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Alimony received</a:t>
            </a:r>
          </a:p>
        </p:txBody>
      </p:sp>
      <p:sp>
        <p:nvSpPr>
          <p:cNvPr id="8" name="Oval 7"/>
          <p:cNvSpPr/>
          <p:nvPr/>
        </p:nvSpPr>
        <p:spPr>
          <a:xfrm>
            <a:off x="7197865" y="3013720"/>
            <a:ext cx="571500" cy="2864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  <a:stCxn id="7" idx="1"/>
          </p:cNvCxnSpPr>
          <p:nvPr/>
        </p:nvCxnSpPr>
        <p:spPr>
          <a:xfrm flipH="1">
            <a:off x="7769366" y="3156937"/>
            <a:ext cx="71862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CE603-5E43-4596-803A-7168B2837C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4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4"/>
    </mc:Choice>
    <mc:Fallback xmlns="">
      <p:transition spd="slow" advTm="12594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88</a:t>
            </a:fld>
            <a:endParaRPr lang="en-US" alt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625218" y="1600200"/>
            <a:ext cx="6594982" cy="44238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TSO – Entering Alimony Paid (not in Baker)</a:t>
            </a:r>
            <a:br>
              <a:rPr lang="en-US" dirty="0"/>
            </a:br>
            <a:r>
              <a:rPr lang="en-US" sz="2700" dirty="0"/>
              <a:t>Federal Section&gt;Deductions&gt;Adjustments&gt;Alimony Paid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23708" y="4252231"/>
            <a:ext cx="3484031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Determines whether alimony </a:t>
            </a:r>
          </a:p>
          <a:p>
            <a:r>
              <a:rPr lang="en-US" b="1" dirty="0">
                <a:solidFill>
                  <a:srgbClr val="FF0000"/>
                </a:solidFill>
              </a:rPr>
              <a:t>paid can be claimed as adjustment</a:t>
            </a:r>
          </a:p>
          <a:p>
            <a:r>
              <a:rPr lang="en-US" b="1" dirty="0">
                <a:solidFill>
                  <a:srgbClr val="FF0000"/>
                </a:solidFill>
              </a:rPr>
              <a:t>to income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72004" y="2620478"/>
            <a:ext cx="165840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Recipient’s SS #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73858" y="3440667"/>
            <a:ext cx="144526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Alimony paid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H="1" flipV="1">
            <a:off x="4800600" y="2812434"/>
            <a:ext cx="697122" cy="64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15" idx="1"/>
          </p:cNvCxnSpPr>
          <p:nvPr/>
        </p:nvCxnSpPr>
        <p:spPr>
          <a:xfrm flipH="1" flipV="1">
            <a:off x="3898980" y="3623358"/>
            <a:ext cx="1574878" cy="19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5097140" y="4589965"/>
            <a:ext cx="4953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CF435-09BC-46C5-B9E9-D6CBDEE77B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55"/>
    </mc:Choice>
    <mc:Fallback xmlns="">
      <p:transition spd="slow" advTm="57455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89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082043" y="1600200"/>
            <a:ext cx="10197110" cy="40564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Alimony Paid on Schedule 1, Part II (not in Baker)</a:t>
            </a:r>
          </a:p>
        </p:txBody>
      </p:sp>
      <p:sp>
        <p:nvSpPr>
          <p:cNvPr id="8" name="Rectangle 7"/>
          <p:cNvSpPr/>
          <p:nvPr/>
        </p:nvSpPr>
        <p:spPr>
          <a:xfrm>
            <a:off x="10287000" y="4028298"/>
            <a:ext cx="1445267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Alimony paid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9982200" y="3962400"/>
            <a:ext cx="3048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28597" y="4368591"/>
            <a:ext cx="1658403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Recipient’s SS #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 flipV="1">
            <a:off x="8077200" y="4212964"/>
            <a:ext cx="494248" cy="3402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43561" y="5101862"/>
            <a:ext cx="178745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Date of divorce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7319704" y="4495800"/>
            <a:ext cx="17584" cy="5602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A4810-0868-4C8C-B464-0796B1C5BE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43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78"/>
    </mc:Choice>
    <mc:Fallback xmlns="">
      <p:transition spd="slow" advTm="4327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1278833" y="1676400"/>
            <a:ext cx="9753600" cy="4108393"/>
          </a:xfrm>
        </p:spPr>
        <p:txBody>
          <a:bodyPr rtlCol="0">
            <a:normAutofit fontScale="92500"/>
          </a:bodyPr>
          <a:lstStyle/>
          <a:p>
            <a:pPr>
              <a:defRPr/>
            </a:pPr>
            <a:r>
              <a:rPr lang="en-US" altLang="en-US" dirty="0"/>
              <a:t>Lived apart from your spouse </a:t>
            </a:r>
            <a:r>
              <a:rPr lang="en-US" altLang="en-US" u="sng" dirty="0"/>
              <a:t>all</a:t>
            </a:r>
            <a:r>
              <a:rPr lang="en-US" altLang="en-US" dirty="0"/>
              <a:t> of last 6 months of year</a:t>
            </a:r>
          </a:p>
          <a:p>
            <a:pPr>
              <a:defRPr/>
            </a:pPr>
            <a:r>
              <a:rPr lang="en-US" altLang="en-US" dirty="0"/>
              <a:t>You filed a separate return from your spouse    </a:t>
            </a:r>
            <a:r>
              <a:rPr lang="en-US" altLang="en-US" b="1" dirty="0"/>
              <a:t>AND</a:t>
            </a:r>
            <a:endParaRPr lang="en-US" altLang="en-US" dirty="0"/>
          </a:p>
          <a:p>
            <a:pPr>
              <a:defRPr/>
            </a:pPr>
            <a:r>
              <a:rPr lang="en-US" dirty="0"/>
              <a:t>You paid more than ½ the cost of keeping up your home in tax year     </a:t>
            </a:r>
            <a:r>
              <a:rPr lang="en-US" b="1" dirty="0"/>
              <a:t>AND</a:t>
            </a:r>
          </a:p>
          <a:p>
            <a:pPr>
              <a:defRPr/>
            </a:pPr>
            <a:r>
              <a:rPr lang="en-US" altLang="en-US" dirty="0"/>
              <a:t>Home is main home for child, stepchild, or eligible foster child for more than ½ the year </a:t>
            </a:r>
          </a:p>
          <a:p>
            <a:pPr lvl="1">
              <a:defRPr/>
            </a:pPr>
            <a:r>
              <a:rPr lang="en-US" altLang="en-US" dirty="0">
                <a:solidFill>
                  <a:srgbClr val="FF0000"/>
                </a:solidFill>
              </a:rPr>
              <a:t>No other relatives qualify</a:t>
            </a:r>
          </a:p>
          <a:p>
            <a:pPr>
              <a:buNone/>
              <a:defRPr/>
            </a:pPr>
            <a:endParaRPr lang="en-US" altLang="en-US" dirty="0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Head of Household – Married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A9815C-C0E2-44FB-83FB-BECD7A7C2C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23774"/>
      </p:ext>
    </p:extLst>
  </p:cSld>
  <p:clrMapOvr>
    <a:masterClrMapping/>
  </p:clrMapOvr>
  <p:transition spd="slow" advTm="92303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90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352800" y="1432840"/>
            <a:ext cx="5487167" cy="4815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Alimony Paid on Federal 1040 (not in Baker)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20200" y="5257800"/>
            <a:ext cx="2429639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Total Adjustments from</a:t>
            </a:r>
          </a:p>
          <a:p>
            <a:r>
              <a:rPr lang="en-US" b="1" dirty="0">
                <a:solidFill>
                  <a:srgbClr val="FF0000"/>
                </a:solidFill>
              </a:rPr>
              <a:t>Schedule 1, Part II</a:t>
            </a:r>
          </a:p>
        </p:txBody>
      </p:sp>
      <p:sp>
        <p:nvSpPr>
          <p:cNvPr id="8" name="Oval 7"/>
          <p:cNvSpPr/>
          <p:nvPr/>
        </p:nvSpPr>
        <p:spPr>
          <a:xfrm>
            <a:off x="8458198" y="5489723"/>
            <a:ext cx="533401" cy="22527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endCxn id="8" idx="6"/>
          </p:cNvCxnSpPr>
          <p:nvPr/>
        </p:nvCxnSpPr>
        <p:spPr>
          <a:xfrm flipH="1">
            <a:off x="8991599" y="5602361"/>
            <a:ext cx="202443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6D3C1-D79E-4BC6-8F8A-C3570AEB24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6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33"/>
    </mc:Choice>
    <mc:Fallback xmlns="">
      <p:transition spd="slow" advTm="30133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91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048000" y="1295400"/>
            <a:ext cx="6346843" cy="46993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Alimony Paid on NJ 1040 (not in Baker)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6132" y="5461084"/>
            <a:ext cx="144526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Alimony paid</a:t>
            </a:r>
          </a:p>
        </p:txBody>
      </p:sp>
      <p:sp>
        <p:nvSpPr>
          <p:cNvPr id="9" name="Oval 8"/>
          <p:cNvSpPr/>
          <p:nvPr/>
        </p:nvSpPr>
        <p:spPr>
          <a:xfrm>
            <a:off x="2743200" y="5461084"/>
            <a:ext cx="2590800" cy="36933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7391399" y="5645750"/>
            <a:ext cx="133350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8751058" y="5484968"/>
            <a:ext cx="533401" cy="41440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68EDC-A9F7-4285-A6FC-4E54DE4695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25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74"/>
    </mc:Choice>
    <mc:Fallback xmlns="">
      <p:transition spd="slow" advTm="22774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BFB2ED1-CB3C-4096-89F2-BB2FFA21FF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5050BD-1FE9-4748-8CC3-78E0AE6FF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Scenario Step 5</a:t>
            </a:r>
            <a:br>
              <a:rPr lang="en-US" dirty="0"/>
            </a:br>
            <a:r>
              <a:rPr lang="en-US" dirty="0"/>
              <a:t>Gambling Winnings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3B679-6708-4C28-9EE1-DBA426FB97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EE9B-50DD-4139-976A-56F868B12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71DC1-5A8F-43D9-81B9-5BC2760C7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71C609-0F0D-4841-9F2F-030B3379F104}" type="slidenum">
              <a:rPr lang="en-US" altLang="en-US" smtClean="0"/>
              <a:pPr>
                <a:defRPr/>
              </a:pPr>
              <a:t>92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117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4"/>
    </mc:Choice>
    <mc:Fallback xmlns="">
      <p:transition spd="slow" advTm="10844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2" y="1447799"/>
            <a:ext cx="9922568" cy="481750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Covers a variety of income other than wages, retirement, and investment income</a:t>
            </a:r>
          </a:p>
          <a:p>
            <a:r>
              <a:rPr lang="en-US" dirty="0"/>
              <a:t>Refer to Pub 4012 Page D-51</a:t>
            </a:r>
          </a:p>
          <a:p>
            <a:r>
              <a:rPr lang="en-US" dirty="0"/>
              <a:t>Examples include:</a:t>
            </a:r>
          </a:p>
          <a:p>
            <a:pPr lvl="1"/>
            <a:r>
              <a:rPr lang="en-US" altLang="en-US" dirty="0"/>
              <a:t>Nonemployee compensation reported on 1099-MISC, Box 3</a:t>
            </a:r>
          </a:p>
          <a:p>
            <a:pPr lvl="1"/>
            <a:r>
              <a:rPr lang="en-US" altLang="en-US" dirty="0"/>
              <a:t>Other income reported on 1099-MISC, Box 7</a:t>
            </a:r>
          </a:p>
          <a:p>
            <a:pPr lvl="1"/>
            <a:r>
              <a:rPr lang="en-US" altLang="en-US" b="1" dirty="0">
                <a:solidFill>
                  <a:srgbClr val="FF0000"/>
                </a:solidFill>
              </a:rPr>
              <a:t>Gambling winnings (including lotteries and raffles) reported on W-2G</a:t>
            </a:r>
          </a:p>
          <a:p>
            <a:pPr lvl="1"/>
            <a:r>
              <a:rPr lang="en-US" altLang="en-US" dirty="0"/>
              <a:t>Taxable amount of long-term care payments reported on 1099-LTC</a:t>
            </a:r>
          </a:p>
          <a:p>
            <a:pPr lvl="1"/>
            <a:r>
              <a:rPr lang="en-US" altLang="en-US" b="1" dirty="0">
                <a:solidFill>
                  <a:srgbClr val="FF0000"/>
                </a:solidFill>
              </a:rPr>
              <a:t>Cancellation of debt reported on 1099-C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Income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93</a:t>
            </a:fld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4A5122-1F55-4609-92E6-338E0DDB7F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84"/>
    </mc:Choice>
    <mc:Fallback xmlns="">
      <p:transition spd="slow" advTm="102484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94</a:t>
            </a:fld>
            <a:endParaRPr lang="en-US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819400" y="1371600"/>
            <a:ext cx="6324599" cy="47243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Income – Pub 4012 Page D-51</a:t>
            </a:r>
          </a:p>
        </p:txBody>
      </p:sp>
      <p:sp>
        <p:nvSpPr>
          <p:cNvPr id="7" name="Oval 6"/>
          <p:cNvSpPr/>
          <p:nvPr/>
        </p:nvSpPr>
        <p:spPr>
          <a:xfrm>
            <a:off x="4953000" y="3575353"/>
            <a:ext cx="1143000" cy="23464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953000" y="4009766"/>
            <a:ext cx="1600200" cy="33363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32506" y="2937974"/>
            <a:ext cx="2752873" cy="13849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Types of Other Income covered in Baker:</a:t>
            </a:r>
          </a:p>
          <a:p>
            <a:r>
              <a:rPr lang="en-US" sz="2100" b="1" dirty="0">
                <a:solidFill>
                  <a:srgbClr val="FF0000"/>
                </a:solidFill>
              </a:rPr>
              <a:t>Gambling winnings</a:t>
            </a:r>
          </a:p>
          <a:p>
            <a:r>
              <a:rPr lang="en-US" sz="2100" b="1" dirty="0">
                <a:solidFill>
                  <a:srgbClr val="FF0000"/>
                </a:solidFill>
              </a:rPr>
              <a:t>Cancellation of debt</a:t>
            </a:r>
          </a:p>
        </p:txBody>
      </p:sp>
      <p:cxnSp>
        <p:nvCxnSpPr>
          <p:cNvPr id="10" name="Straight Arrow Connector 9"/>
          <p:cNvCxnSpPr>
            <a:cxnSpLocks/>
            <a:stCxn id="9" idx="1"/>
          </p:cNvCxnSpPr>
          <p:nvPr/>
        </p:nvCxnSpPr>
        <p:spPr>
          <a:xfrm flipH="1">
            <a:off x="6172200" y="3630472"/>
            <a:ext cx="3060306" cy="27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6641708" y="4176583"/>
            <a:ext cx="259079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3D44-6533-438F-8031-A2E5C954C9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3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16"/>
    </mc:Choice>
    <mc:Fallback xmlns="">
      <p:transition spd="slow" advTm="40916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56CDAF73-3220-4541-B816-B424FDF2A4C7}"/>
              </a:ext>
            </a:extLst>
          </p:cNvPr>
          <p:cNvPicPr>
            <a:picLocks noGrp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133600" y="1423724"/>
            <a:ext cx="7620001" cy="468913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95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Gambling Winnings on W-2G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63425" y="1435603"/>
            <a:ext cx="162454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Gross winnings</a:t>
            </a:r>
          </a:p>
        </p:txBody>
      </p:sp>
      <p:cxnSp>
        <p:nvCxnSpPr>
          <p:cNvPr id="8" name="Straight Arrow Connector 7"/>
          <p:cNvCxnSpPr>
            <a:cxnSpLocks/>
            <a:endCxn id="15" idx="1"/>
          </p:cNvCxnSpPr>
          <p:nvPr/>
        </p:nvCxnSpPr>
        <p:spPr>
          <a:xfrm>
            <a:off x="5081441" y="1820361"/>
            <a:ext cx="458210" cy="928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62400" y="2667000"/>
            <a:ext cx="152856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Type of wager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4421407" y="2468986"/>
            <a:ext cx="606188" cy="1819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906000" y="2209800"/>
            <a:ext cx="110434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Date won</a:t>
            </a:r>
          </a:p>
        </p:txBody>
      </p:sp>
      <p:cxnSp>
        <p:nvCxnSpPr>
          <p:cNvPr id="17" name="Straight Arrow Connector 16"/>
          <p:cNvCxnSpPr>
            <a:cxnSpLocks/>
            <a:stCxn id="16" idx="1"/>
          </p:cNvCxnSpPr>
          <p:nvPr/>
        </p:nvCxnSpPr>
        <p:spPr>
          <a:xfrm flipH="1" flipV="1">
            <a:off x="8077200" y="2133600"/>
            <a:ext cx="1828800" cy="2608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7248293" y="1843467"/>
            <a:ext cx="852970" cy="35740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416802" y="1869279"/>
            <a:ext cx="838863" cy="29999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027596" y="2245497"/>
            <a:ext cx="790922" cy="3336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F9AC3-A4D8-452F-A9D9-BD1CBBB800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19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00"/>
    </mc:Choice>
    <mc:Fallback xmlns="">
      <p:transition spd="slow" advTm="336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r>
              <a:rPr lang="nb-NO"/>
              <a:t>NJ Core Baker TY2019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96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95400" y="1600200"/>
            <a:ext cx="9220200" cy="4495800"/>
          </a:xfrm>
        </p:spPr>
        <p:txBody>
          <a:bodyPr>
            <a:normAutofit/>
          </a:bodyPr>
          <a:lstStyle/>
          <a:p>
            <a:r>
              <a:rPr lang="en-US" dirty="0"/>
              <a:t>Winnings normally reported on Form W-2G</a:t>
            </a:r>
          </a:p>
          <a:p>
            <a:r>
              <a:rPr lang="en-US" dirty="0"/>
              <a:t>Gambling losses can be deducted </a:t>
            </a:r>
            <a:r>
              <a:rPr lang="en-US" u="sng" dirty="0"/>
              <a:t>only</a:t>
            </a:r>
            <a:r>
              <a:rPr lang="en-US" dirty="0"/>
              <a:t> if the</a:t>
            </a:r>
            <a:br>
              <a:rPr lang="en-US" dirty="0"/>
            </a:br>
            <a:r>
              <a:rPr lang="en-US" dirty="0"/>
              <a:t>taxpayer itemizes deductions on Schedule A </a:t>
            </a:r>
          </a:p>
          <a:p>
            <a:pPr lvl="1"/>
            <a:r>
              <a:rPr lang="en-US" dirty="0"/>
              <a:t>Can only claim losses up to the amount of winnings</a:t>
            </a:r>
          </a:p>
          <a:p>
            <a:pPr lvl="1"/>
            <a:r>
              <a:rPr lang="en-US" dirty="0"/>
              <a:t>Claimed as Other Itemized Deduction on Line 16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Gambling Winnings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1A942A-4CFA-4BB1-981D-E3AC8482EE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65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23"/>
    </mc:Choice>
    <mc:Fallback xmlns="">
      <p:transition spd="slow" advTm="105323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97</a:t>
            </a:fld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676400"/>
            <a:ext cx="9753600" cy="4419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Refer to NJ Special Handling document</a:t>
            </a:r>
          </a:p>
          <a:p>
            <a:r>
              <a:rPr lang="en-US" dirty="0"/>
              <a:t>Losses are deducted from winnings before reporting the </a:t>
            </a:r>
            <a:r>
              <a:rPr lang="en-US" u="sng" dirty="0"/>
              <a:t>net</a:t>
            </a:r>
            <a:r>
              <a:rPr lang="en-US" dirty="0"/>
              <a:t> on NJ 1040 Line 24 </a:t>
            </a:r>
          </a:p>
          <a:p>
            <a:pPr lvl="1"/>
            <a:r>
              <a:rPr lang="en-US" dirty="0"/>
              <a:t>NJ Lottery winnings of $10,000 or less per occurrence are not taxable in NJ; NJ Lottery winnings above $10,000 are fully taxable</a:t>
            </a:r>
          </a:p>
          <a:p>
            <a:pPr lvl="1"/>
            <a:r>
              <a:rPr lang="en-US" dirty="0"/>
              <a:t>Lottery winnings from other states are fully taxable</a:t>
            </a:r>
          </a:p>
          <a:p>
            <a:r>
              <a:rPr lang="en-US" dirty="0"/>
              <a:t>Winnings/losses do not automatically flow through from Federal to NJ return</a:t>
            </a:r>
          </a:p>
          <a:p>
            <a:pPr lvl="1"/>
            <a:r>
              <a:rPr lang="en-US" dirty="0"/>
              <a:t>Capture gambling information on NJ Checklist in Income Subject to Tax section for later entry in TSO State section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Gambling Winnings on NJ Return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9A577FE-B640-4A33-9494-35D6EC9405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37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301"/>
    </mc:Choice>
    <mc:Fallback xmlns="">
      <p:transition spd="slow" advTm="187301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pPr>
              <a:defRPr/>
            </a:pPr>
            <a:fld id="{AE820BBC-AC8A-41A2-B5A2-A38EDA688333}" type="slidenum">
              <a:rPr lang="en-US" altLang="en-US" smtClean="0"/>
              <a:pPr>
                <a:defRPr/>
              </a:pPr>
              <a:t>98</a:t>
            </a:fld>
            <a:endParaRPr lang="en-US" alt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Gambling Winnings on NJ Checklist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2"/>
          </p:nvPr>
        </p:nvPicPr>
        <p:blipFill rotWithShape="1">
          <a:blip r:embed="rId3"/>
          <a:srcRect b="33333"/>
          <a:stretch/>
        </p:blipFill>
        <p:spPr>
          <a:xfrm>
            <a:off x="1546089" y="2454146"/>
            <a:ext cx="8979331" cy="6095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Oval 10"/>
          <p:cNvSpPr/>
          <p:nvPr/>
        </p:nvSpPr>
        <p:spPr>
          <a:xfrm>
            <a:off x="4191000" y="3192565"/>
            <a:ext cx="2743200" cy="39807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89027B-A5EC-4F14-A9A6-B0D4AB0DB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090" y="3079786"/>
            <a:ext cx="8979331" cy="12936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7D3E0-FEBE-4BEE-8A30-AA7FAE6929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4E5B9-A50B-48B3-A3B6-4C03EAEA3246}"/>
              </a:ext>
            </a:extLst>
          </p:cNvPr>
          <p:cNvSpPr txBox="1"/>
          <p:nvPr/>
        </p:nvSpPr>
        <p:spPr>
          <a:xfrm>
            <a:off x="1066803" y="1524000"/>
            <a:ext cx="327179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 Income Subject to Tax Section</a:t>
            </a:r>
          </a:p>
        </p:txBody>
      </p:sp>
    </p:spTree>
    <p:extLst>
      <p:ext uri="{BB962C8B-B14F-4D97-AF65-F5344CB8AC3E}">
        <p14:creationId xmlns:p14="http://schemas.microsoft.com/office/powerpoint/2010/main" val="412038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41"/>
    </mc:Choice>
    <mc:Fallback xmlns="">
      <p:transition spd="slow" advTm="118541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6488" y="6265305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nb-NO"/>
              <a:t>NJ Core Baker TY2019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09603" y="6265305"/>
            <a:ext cx="936487" cy="365125"/>
          </a:xfrm>
        </p:spPr>
        <p:txBody>
          <a:bodyPr/>
          <a:lstStyle/>
          <a:p>
            <a:fld id="{AE820BBC-AC8A-41A2-B5A2-A38EDA688333}" type="slidenum">
              <a:rPr lang="en-US" altLang="en-US" smtClean="0"/>
              <a:pPr/>
              <a:t>99</a:t>
            </a:fld>
            <a:endParaRPr lang="en-US" altLang="en-US" dirty="0"/>
          </a:p>
        </p:txBody>
      </p:sp>
      <p:sp>
        <p:nvSpPr>
          <p:cNvPr id="21509" name="Rectangle 10"/>
          <p:cNvSpPr>
            <a:spLocks noGrp="1" noChangeArrowheads="1"/>
          </p:cNvSpPr>
          <p:nvPr>
            <p:ph sz="quarter" idx="12"/>
          </p:nvPr>
        </p:nvSpPr>
        <p:spPr>
          <a:xfrm>
            <a:off x="1295400" y="1569293"/>
            <a:ext cx="9753600" cy="2743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Gambling winnings not reported on a W-2G form should be reported on “Other Income” screen on Federal return</a:t>
            </a:r>
          </a:p>
          <a:p>
            <a:r>
              <a:rPr lang="en-US" dirty="0"/>
              <a:t>“Other Income” amounts flow from Federal to NJ 1040 Line 26.  Since net gambling winnings are reported on NJ Line 24, non-W2G winnings must be subtracted from Line 26</a:t>
            </a:r>
          </a:p>
          <a:p>
            <a:pPr lvl="1"/>
            <a:r>
              <a:rPr lang="en-US" dirty="0"/>
              <a:t>Capture on NJ Checklist in Income Subject to Tax  </a:t>
            </a:r>
          </a:p>
          <a:p>
            <a:endParaRPr lang="en-US" dirty="0"/>
          </a:p>
        </p:txBody>
      </p:sp>
      <p:sp>
        <p:nvSpPr>
          <p:cNvPr id="21506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Non-W2G Gambling Winnings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4619365"/>
            <a:ext cx="8610600" cy="1514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4419340"/>
            <a:ext cx="8601075" cy="2000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886200" y="5376602"/>
            <a:ext cx="3451088" cy="33839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DEB176-6A2C-4FD3-B384-0C15E7BDEE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12-02-2020 v0.95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80557"/>
      </p:ext>
    </p:extLst>
  </p:cSld>
  <p:clrMapOvr>
    <a:masterClrMapping/>
  </p:clrMapOvr>
  <p:transition spd="slow" advTm="139922"/>
</p:sld>
</file>

<file path=ppt/theme/theme1.xml><?xml version="1.0" encoding="utf-8"?>
<a:theme xmlns:a="http://schemas.openxmlformats.org/drawingml/2006/main" name="AARPF PPTX Template 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ARPF PPTX Template Wide v2.potx" id="{A309F09A-D3F6-47D0-BBBB-3A71145426D5}" vid="{CFB015DD-FEA0-48F6-AF59-C346941A5F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AARPF PPTX Template Wide v2</Template>
  <TotalTime>0</TotalTime>
  <Words>10970</Words>
  <Application>Microsoft Office PowerPoint</Application>
  <PresentationFormat>Widescreen</PresentationFormat>
  <Paragraphs>2082</Paragraphs>
  <Slides>246</Slides>
  <Notes>243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246</vt:i4>
      </vt:variant>
    </vt:vector>
  </HeadingPairs>
  <TitlesOfParts>
    <vt:vector size="251" baseType="lpstr">
      <vt:lpstr>Arial</vt:lpstr>
      <vt:lpstr>Calibri</vt:lpstr>
      <vt:lpstr>Cambria</vt:lpstr>
      <vt:lpstr>Wingdings</vt:lpstr>
      <vt:lpstr>AARPF PPTX Template Wide</vt:lpstr>
      <vt:lpstr>Single Working Parent</vt:lpstr>
      <vt:lpstr>Single Working Taxpayer</vt:lpstr>
      <vt:lpstr>Basic Information</vt:lpstr>
      <vt:lpstr>Scenario Step 0 Basic Information</vt:lpstr>
      <vt:lpstr>Five Choices for Filing Status</vt:lpstr>
      <vt:lpstr>Filing Status: Interview Tips – Pub 4012 Page B-9</vt:lpstr>
      <vt:lpstr>Head of Household – Unmarried</vt:lpstr>
      <vt:lpstr>Qualifying Person for HOH – Pub 4012 Page B-10</vt:lpstr>
      <vt:lpstr>Head of Household – Married</vt:lpstr>
      <vt:lpstr>Cost of Keeping Up a Home – Pub 4012 Page B-11</vt:lpstr>
      <vt:lpstr>Filing Status: Head of Household - Advantages</vt:lpstr>
      <vt:lpstr>TSO – Entering Filing Status Basic Information&gt;Filing Status</vt:lpstr>
      <vt:lpstr>TSO – Entering Personal Information for Baker Basic Information&gt;Personal Information</vt:lpstr>
      <vt:lpstr>TSO – Entering Personal Information for Baker  Basic Information&gt;Personal Information          </vt:lpstr>
      <vt:lpstr>TSO – Entering Personal Information for Taxpayer Basic Information&gt;Personal Information</vt:lpstr>
      <vt:lpstr>Enter Additional Personal Info on NJ Checklist</vt:lpstr>
      <vt:lpstr>Dependent Exemption</vt:lpstr>
      <vt:lpstr>Using Intake Sheet and Interview to Determine Dependents</vt:lpstr>
      <vt:lpstr>Overview of Rules for Claiming a Dependent –  Pub 4012 Page C-1        </vt:lpstr>
      <vt:lpstr>Tests to be a Qualifying Child – Pub 4012 Page C-1</vt:lpstr>
      <vt:lpstr>Qualifying Child – Definition of Terms</vt:lpstr>
      <vt:lpstr>Qualifying Child – Definition of Terms          cont’d                                  </vt:lpstr>
      <vt:lpstr>Qualifying Child – Definition of Terms            cont’d                          </vt:lpstr>
      <vt:lpstr>Qualifying Child of More than One Person (Tiebreaker Rules) – Pub 4012 Page C-2</vt:lpstr>
      <vt:lpstr>Children of Divorced or Separated Parents – Pub 4012 Page C-6</vt:lpstr>
      <vt:lpstr>Tools for Determining Dependency</vt:lpstr>
      <vt:lpstr>Laminated Flowchart “Qualifying Child/ Qualifying Relative”</vt:lpstr>
      <vt:lpstr>Online Version of Laminated Flowchart “Qualifying Child/ Qualifying Relative”  TP4F Preparer Page</vt:lpstr>
      <vt:lpstr>IRS Interactive Tax Assistant TP4F Preparer page &gt; IRS Links</vt:lpstr>
      <vt:lpstr>Bogart Dependent Calculator TP4F Preparer Page &gt; Jeff Bogart’s Toolbox</vt:lpstr>
      <vt:lpstr>TSO – Entering Dependent Information Basic Information&gt;Dependents/Qualifying Persons</vt:lpstr>
      <vt:lpstr>TSO – Entering Dependent Information Basic Information&gt;Dependents/Qualifying Persons</vt:lpstr>
      <vt:lpstr>TSO - Student Activity Basic Information&gt;Filing Status, Personal and Dependent Information</vt:lpstr>
      <vt:lpstr>Income</vt:lpstr>
      <vt:lpstr>Scenario Step 1 W-2 Baptist Medical Center</vt:lpstr>
      <vt:lpstr>Form W-2 </vt:lpstr>
      <vt:lpstr>Information on Baker W-2 Not on Andrews W-2</vt:lpstr>
      <vt:lpstr>New Information on Baker W-2                       cont’d</vt:lpstr>
      <vt:lpstr>TSO – Entering Private Plan Disability on Schedule A Federal section&gt;Deductions&gt;Itemized Deductions&gt;Taxes You Paid&gt;Additional State and Local Income Tax</vt:lpstr>
      <vt:lpstr>Private Plan # on NJ Checklist</vt:lpstr>
      <vt:lpstr>Information on Baker W-2 Not on Andrews W-2     cont’d                     </vt:lpstr>
      <vt:lpstr>Information on Baker W-2 Not on Andrews W-2     cont’d                     </vt:lpstr>
      <vt:lpstr>Medical Expenses Paid From FSA on NJ Checklist</vt:lpstr>
      <vt:lpstr>TSO - Entering W-2 Federal Section&gt;Income&gt;W-2</vt:lpstr>
      <vt:lpstr>TSO - Entering W-2  Federal Section&gt;Income&gt;W-2</vt:lpstr>
      <vt:lpstr>TSO - Entering W-2 Federal Section&gt;Income&gt;W-2                                            </vt:lpstr>
      <vt:lpstr>TSO - Student Activity Federal Section&gt;Income&gt;W-2</vt:lpstr>
      <vt:lpstr>TSO - Wages on Federal 1040                                    </vt:lpstr>
      <vt:lpstr>TSO - Wages on NJ 1040                                    </vt:lpstr>
      <vt:lpstr>Scenario Step 2 Interest</vt:lpstr>
      <vt:lpstr>1099-INT</vt:lpstr>
      <vt:lpstr>Information on Baker 1099-INT Not on Andrews 1099-INT</vt:lpstr>
      <vt:lpstr>Information on Baker 1099-INT Not on Andrews 1099-INT                                                                     cont’d</vt:lpstr>
      <vt:lpstr>Information on Baker 1099-INT Not on Andrews 1099-INT                                                                     </vt:lpstr>
      <vt:lpstr>TSO – Entering 1099-INT Federal Section&gt;Income&gt;1099-DIV,INT,OID&gt;Interest or Dividend Income&gt;Interest  Income, Form1099-INT</vt:lpstr>
      <vt:lpstr>TSO Entering - Entering 1099-INT Federal Section&gt;Income&gt;1099-DIV,INT,OID&gt;Interest or Dividend Income&gt;Interest Income, Form1099-INT                  </vt:lpstr>
      <vt:lpstr>TSO - Student Activity Federal Section&gt;Income&gt;1099-DIV,INT,OID&gt;Interest or Dividend Income&gt;Interest  Income, Form1099-INT</vt:lpstr>
      <vt:lpstr>TSO – Taxable Interest on Federal Schedule B</vt:lpstr>
      <vt:lpstr>TSO – Early Withdrawal Penalty on Federal Schedule 1, Part II</vt:lpstr>
      <vt:lpstr>TSO – Taxable Interest on Federal 1040</vt:lpstr>
      <vt:lpstr>TSO – Early Withdrawal Penalty on Federal 1040</vt:lpstr>
      <vt:lpstr>TSO – Taxable Interest on NJ 1040</vt:lpstr>
      <vt:lpstr>Scenario Step 3 Disability Pension</vt:lpstr>
      <vt:lpstr>IRA Distribution – 1099-R Box 7 Codes</vt:lpstr>
      <vt:lpstr>Disability Pension on 1099-R</vt:lpstr>
      <vt:lpstr>Disability Pension on 1099-R</vt:lpstr>
      <vt:lpstr>Disability Income on 1099-R                         cont’d</vt:lpstr>
      <vt:lpstr>Disability Pension on NJ Return                         </vt:lpstr>
      <vt:lpstr>Disability Pension Under Age 65 on NJ Checklist</vt:lpstr>
      <vt:lpstr>TSO – Entering Disability Pension on 1099-R Screen  Federal Section&gt;Income&gt;1099-R&gt;Add or Edit a 1099-R  </vt:lpstr>
      <vt:lpstr>TSO – Entering Disability Pension on 1099-R Screen Federal Section&gt;Income&gt;1099-R&gt;Add or Edit a 1099-R </vt:lpstr>
      <vt:lpstr>TSO – Entering Disability Pension on 1099-R Screen  Federal Section&gt;Income&gt;1099-R&gt;Add or Edit a 1099-R </vt:lpstr>
      <vt:lpstr>TSO - Student Activity Federal Section&gt;Income&gt;1099-R&gt;Add or Edit a 1099-R</vt:lpstr>
      <vt:lpstr>Disability Income Reported as Wages on Federal 1040</vt:lpstr>
      <vt:lpstr>Scenario Step 4 Alimony</vt:lpstr>
      <vt:lpstr>Alimony Received</vt:lpstr>
      <vt:lpstr>Alimony – Pub 4012 Page E-8</vt:lpstr>
      <vt:lpstr>Alimony Received</vt:lpstr>
      <vt:lpstr>Alimony Paid</vt:lpstr>
      <vt:lpstr>Federal Tax Law Change Regarding Alimony</vt:lpstr>
      <vt:lpstr>Impact of Alimony Received on Credits/Adjustments</vt:lpstr>
      <vt:lpstr>Alimony on NJ Return</vt:lpstr>
      <vt:lpstr>TSO – Entering Alimony Received Federal Section&gt;Income&gt;Alimony Received</vt:lpstr>
      <vt:lpstr>TSO - Student Activity Federal Section&gt;Income&gt;Alimony Received</vt:lpstr>
      <vt:lpstr>Alimony Received on Schedule 1, Part I</vt:lpstr>
      <vt:lpstr>Alimony Received on Federal 1040</vt:lpstr>
      <vt:lpstr>Alimony Received on NJ 1040</vt:lpstr>
      <vt:lpstr>TSO – Entering Alimony Paid (not in Baker) Federal Section&gt;Deductions&gt;Adjustments&gt;Alimony Paid</vt:lpstr>
      <vt:lpstr>Alimony Paid on Schedule 1, Part II (not in Baker)</vt:lpstr>
      <vt:lpstr>Alimony Paid on Federal 1040 (not in Baker)</vt:lpstr>
      <vt:lpstr>Alimony Paid on NJ 1040 (not in Baker)</vt:lpstr>
      <vt:lpstr>Scenario Step 5 Gambling Winnings</vt:lpstr>
      <vt:lpstr>Other Income</vt:lpstr>
      <vt:lpstr>Other Income – Pub 4012 Page D-51</vt:lpstr>
      <vt:lpstr>Gambling Winnings on W-2G</vt:lpstr>
      <vt:lpstr>Gambling Winnings</vt:lpstr>
      <vt:lpstr>Gambling Winnings on NJ Return</vt:lpstr>
      <vt:lpstr>Gambling Winnings on NJ Checklist</vt:lpstr>
      <vt:lpstr>Non-W2G Gambling Winnings</vt:lpstr>
      <vt:lpstr>TSO – Entering Gambling Winnings on W-2G Federal Section&gt;Income&gt;Other Income&gt;Gambling Winnings</vt:lpstr>
      <vt:lpstr>TSO – Entering Gambling Winnings on W-2G Federal Section&gt;Income&gt;Other Income&gt;Gambling Winnings   </vt:lpstr>
      <vt:lpstr>TSO - Student Activity Federal Section&gt;Income&gt;Other Income&gt;Gambling Winnings</vt:lpstr>
      <vt:lpstr>Gambling Winnings on Schedule 1, Part I</vt:lpstr>
      <vt:lpstr>Gambling Winnings on Federal 1040</vt:lpstr>
      <vt:lpstr>Scenario Step 6 Cancellation Of Debt</vt:lpstr>
      <vt:lpstr>Cancellation of Debt - Form 1099-C</vt:lpstr>
      <vt:lpstr>Cancellation of Debt</vt:lpstr>
      <vt:lpstr>Cancellation of Debt                                       </vt:lpstr>
      <vt:lpstr>Cancellation of Debt on NJ Return</vt:lpstr>
      <vt:lpstr>TSO – Entering Cancellation of Debt Federal Section&gt;Income&gt;Less Common Income&gt;Cancellation of Debt Form 1099-C</vt:lpstr>
      <vt:lpstr>TSO - Student Activity Federal Section&gt;Income&gt;Less Common Income&gt;Cancellation of Debt Form 1099-C</vt:lpstr>
      <vt:lpstr>Cancellation of Debt on Schedule 1, Part I</vt:lpstr>
      <vt:lpstr>Supporting Statement for Other Income</vt:lpstr>
      <vt:lpstr> Cancellation of Debt on Federal 1040</vt:lpstr>
      <vt:lpstr>Deductions</vt:lpstr>
      <vt:lpstr>Standard Deduction – Pub 4012 Page F-1</vt:lpstr>
      <vt:lpstr>Itemized Deductions – Pub 4012 Page F-5</vt:lpstr>
      <vt:lpstr>Itemized Deductions for Baker</vt:lpstr>
      <vt:lpstr>Scenario Step 7a Itemized Deductions – Medical Expenses</vt:lpstr>
      <vt:lpstr>TSO – Entering Medical Expenses on Schedule A Federal Section&gt;Deductions&gt;Itemized Deductions&gt;Medical and Dental Expenses</vt:lpstr>
      <vt:lpstr>TSO - Student Activity Federal Section&gt;Deductions&gt;Itemized Deductions&gt;Medical and Dental Expenses</vt:lpstr>
      <vt:lpstr>Scenario Step 7b Itemized Deductions – Taxes Paid</vt:lpstr>
      <vt:lpstr>State Income Tax Paid/State Sales Tax on Schedule A </vt:lpstr>
      <vt:lpstr>State Income Tax Paid on Schedule A </vt:lpstr>
      <vt:lpstr>TSO – Manual Entry of State Income Tax Paid on Schedule A  Federal Section&gt;Deductions&gt;Itemized Deductions&gt;Taxes You Paid</vt:lpstr>
      <vt:lpstr>State Sales Tax on Schedule A </vt:lpstr>
      <vt:lpstr>TSO – Entering Sales Tax on Schedule A Federal Section&gt;Deductions&gt;Itemized Deductions&gt;Taxes you Paid&gt; Sales Tax Worksheet</vt:lpstr>
      <vt:lpstr>TSO - Student Activity Federal Section&gt;Deductions&gt;Itemized Deductions&gt;Taxes You Paid</vt:lpstr>
      <vt:lpstr>Scenario Step 7c Itemized Deductions – Charitable Contributions</vt:lpstr>
      <vt:lpstr>TSO – Entering Cash Charitable Contributions on Schedule A  Federal Section&gt;Deductions&gt;Itemized Deductions&gt;Gifts to Charity&gt;Cash Gifts</vt:lpstr>
      <vt:lpstr>TSO – Entering Cash Charitable Contributions on Schedule A  Federal Section&gt;Deductions&gt;Itemized Deductions&gt;Gifts to Charity&gt;Cash Gifts&gt;Charity Cash Contributions Override</vt:lpstr>
      <vt:lpstr>TSO - Student Activity Federal Section&gt;Deductions&gt;Itemized Deductions&gt;Gifts to Charity&gt;Cash Gifts</vt:lpstr>
      <vt:lpstr>TSO – Review Schedule A</vt:lpstr>
      <vt:lpstr>TSO – Review Schedule A </vt:lpstr>
      <vt:lpstr>Compare Standard vs. Itemized Deductions</vt:lpstr>
      <vt:lpstr>Credits</vt:lpstr>
      <vt:lpstr>Scenario Step 8 Child And Dependent Care Credit</vt:lpstr>
      <vt:lpstr>Child and Dependent Care Credit</vt:lpstr>
      <vt:lpstr>Child and Dependent Care Credit                  </vt:lpstr>
      <vt:lpstr>Requirements to Claim Child and Dependent Care Credit                                                                                                                                                                        </vt:lpstr>
      <vt:lpstr>Qualifying Person Test</vt:lpstr>
      <vt:lpstr>Qualifying Person Test                                      cont’d</vt:lpstr>
      <vt:lpstr>Earned Income Test</vt:lpstr>
      <vt:lpstr>Work-Related Expense Test</vt:lpstr>
      <vt:lpstr>Work-Related Expense Test                           </vt:lpstr>
      <vt:lpstr>Joint Return Test</vt:lpstr>
      <vt:lpstr>Provider Identification Test</vt:lpstr>
      <vt:lpstr>Employer-Provided Child and Dependent Care Benefits</vt:lpstr>
      <vt:lpstr>TSO – Entering Child and Dependent Care Information – Page 1 Federal Section&gt;Deductions&gt;Credits&gt;Child and Dependent Care Credit</vt:lpstr>
      <vt:lpstr>TSO – Entering Provider Information – Step 1 </vt:lpstr>
      <vt:lpstr>TSO – Entering Qualifying Dependent Expenses – Step 2 </vt:lpstr>
      <vt:lpstr>TSO – Entering Information for Nonworking Spouse – Page 2 </vt:lpstr>
      <vt:lpstr>TSO - Student Activity Federal Section&gt;Deductions&gt;Credits&gt;Child and Dependent Care Credit</vt:lpstr>
      <vt:lpstr>Form 2441 – TSO Calculates Child and Dependent Care Credit</vt:lpstr>
      <vt:lpstr>TSO – Child and Dependent Care Credit on Schedule 3, Part I</vt:lpstr>
      <vt:lpstr>TSO – Nonrefundable Credits on Federal 1040</vt:lpstr>
      <vt:lpstr>TSO – Child and Dependent Care Credit on NJ 1040</vt:lpstr>
      <vt:lpstr>Scenario Step 9 Retirement Savings Credit</vt:lpstr>
      <vt:lpstr>Retirement Savings Credit</vt:lpstr>
      <vt:lpstr>TSO – Form 8880 screen Federal Section&gt;Deductions&gt;Credits&gt;Retirement Savings Credit</vt:lpstr>
      <vt:lpstr>TSO – Retirement Savings Credit on Form 8880</vt:lpstr>
      <vt:lpstr>TSO – Retirement Savings Credit on Schedule 3</vt:lpstr>
      <vt:lpstr>TSO – Nonrefundable Credits on Federal 1040</vt:lpstr>
      <vt:lpstr>Scenario Step 10 Child Tax Credit / Additional Child Tax Credit</vt:lpstr>
      <vt:lpstr>Child Tax Credit – Two Credits</vt:lpstr>
      <vt:lpstr>Child Tax Credit</vt:lpstr>
      <vt:lpstr>Child Tax Credit                                                  </vt:lpstr>
      <vt:lpstr>CTC – Pub 4012 Page G-2</vt:lpstr>
      <vt:lpstr>CTC - Child of Divorced or Separated Parents</vt:lpstr>
      <vt:lpstr>CTC - Child of Divorced Parents – Pub 4012 Page G-3 Footnotes</vt:lpstr>
      <vt:lpstr>Additional CTC </vt:lpstr>
      <vt:lpstr>Additional CTC – Pub 4012 Page G-2</vt:lpstr>
      <vt:lpstr>TSO – Additional CTC on Schedule 8812</vt:lpstr>
      <vt:lpstr>TSO – CTC and Additional CTC on Federal 1040</vt:lpstr>
      <vt:lpstr>Scenario Step 11 Earned Income Credit</vt:lpstr>
      <vt:lpstr>Earned Income Credit (EIC)</vt:lpstr>
      <vt:lpstr>EIC – General Eligibility Requirements</vt:lpstr>
      <vt:lpstr>EIC – Additional Requirement with a Qualifying Child</vt:lpstr>
      <vt:lpstr>EIC – Additional Requirements With No Qualifying Child</vt:lpstr>
      <vt:lpstr>Earned Income and AGI Limitations – Pub 4012 Page I-2</vt:lpstr>
      <vt:lpstr>TSO – Schedule EIC – Qualifying Child Information</vt:lpstr>
      <vt:lpstr>TSO – Worksheet A - 2019 EIC</vt:lpstr>
      <vt:lpstr>TSO – Worksheet B – 2019 EIC</vt:lpstr>
      <vt:lpstr>TSO – Earned Income Credit on Federal 1040</vt:lpstr>
      <vt:lpstr>TSO – Earned Income Tax Credit on NJ 1040</vt:lpstr>
      <vt:lpstr>Federal Health Insurance</vt:lpstr>
      <vt:lpstr>Scenario Step 12 Health Insurance (Federal)</vt:lpstr>
      <vt:lpstr>Federal Health Insurance</vt:lpstr>
      <vt:lpstr>TSO – Entering Federal Health Insurance Info Health Insurance Section</vt:lpstr>
      <vt:lpstr>TSO - Verify Household Members</vt:lpstr>
      <vt:lpstr>Reconciliation of APTC with Calculated PTC on Tax Return</vt:lpstr>
      <vt:lpstr>Form 1095-A From the Marketplace</vt:lpstr>
      <vt:lpstr>TSO – Advance Premium Tax Credit (APTC) Questions </vt:lpstr>
      <vt:lpstr>TSO – Collection of Information Needed to Reconcile APTC with PTC Calculated on Tax Return</vt:lpstr>
      <vt:lpstr>TSO - Student Activity Health Insurance Section</vt:lpstr>
      <vt:lpstr>TSO – PTC on Form 8962, Parts I and II </vt:lpstr>
      <vt:lpstr>TSO – Results of APTC Reconciliation on Form 8962, Parts II and III </vt:lpstr>
      <vt:lpstr>TSO – Repayment of APTC on Schedule 2, Part 1</vt:lpstr>
      <vt:lpstr>TSO – Federal 1040</vt:lpstr>
      <vt:lpstr>Scenario Step 12a ACA Health Insurance Premiums</vt:lpstr>
      <vt:lpstr>ACA Health Insurance Premiums</vt:lpstr>
      <vt:lpstr>Calculating ACA Health Insurance Premiums</vt:lpstr>
      <vt:lpstr>Scratch Pad for Baker Medical and Dental Expenses on Schedule A</vt:lpstr>
      <vt:lpstr>TSO – Entering ACA Health Insurance Premiums as an Itemized Deduction on Schedule A</vt:lpstr>
      <vt:lpstr>ACA Health Insurance Premiums on NJ 1040</vt:lpstr>
      <vt:lpstr>State Section</vt:lpstr>
      <vt:lpstr>Scenario Step 13 NJ Return</vt:lpstr>
      <vt:lpstr>Scenario Step 13a NJ Property Tax Credit Or Deduction</vt:lpstr>
      <vt:lpstr>NJ Property Tax Credit or Deduction</vt:lpstr>
      <vt:lpstr>Scratch Pad for Baker Rent </vt:lpstr>
      <vt:lpstr>NJ Checklist – Property Tax Information</vt:lpstr>
      <vt:lpstr>TSO – Entering Property Tax Credit/Deduction State Section&gt;NJ&gt;Credits&gt;Property Tax Credit/Deduction</vt:lpstr>
      <vt:lpstr>TSO - Student Activity State Section&gt;NJ&gt;Credits&gt;Property Tax Credit/Deduction</vt:lpstr>
      <vt:lpstr>Scenario Step 13b NJ Health Insurance</vt:lpstr>
      <vt:lpstr>TSO – Entering NJ Health Care Coverage State Section&gt;Tax&gt;Health Care Coverage (Sch NJ-HCC)</vt:lpstr>
      <vt:lpstr>TSO - Student Activity State Section&gt;Tax&gt;Health Care Coverage (Sch NJ-HCC)</vt:lpstr>
      <vt:lpstr>Scenario Step 13c NJ Basic Information</vt:lpstr>
      <vt:lpstr>NJ State Basic Information - Disability</vt:lpstr>
      <vt:lpstr>NJ State Basic Information – Disability         cont’d</vt:lpstr>
      <vt:lpstr>NJ Checklist – Basic Information Section</vt:lpstr>
      <vt:lpstr>TSO – Entering NJ Basic Information Section State Section&gt;NJ&gt;Basic Information</vt:lpstr>
      <vt:lpstr>TSO - Student Activity State Section&gt;NJ&gt;Basic Information</vt:lpstr>
      <vt:lpstr>TSO – NJ 1040</vt:lpstr>
      <vt:lpstr>TSO – Property Tax Credit on NJ 1040</vt:lpstr>
      <vt:lpstr>Scenario Step 13d NJ Income Subject To Tax</vt:lpstr>
      <vt:lpstr>NJ Checklist – Income Subject to Taxes Section</vt:lpstr>
      <vt:lpstr>TSO – Entering NJ Income Subject to Tax Info State Section&gt;NJ&gt;Income Subject to Tax</vt:lpstr>
      <vt:lpstr>TSO - Student Activity State Section&gt;NJ&gt;Income Subject to Tax</vt:lpstr>
      <vt:lpstr>TSO – Gambling Winnings and Disability Pension on NJ 1040</vt:lpstr>
      <vt:lpstr>Scenario Step 13e NJ Subtractions From Income</vt:lpstr>
      <vt:lpstr>NJ Checklist – Subtraction from Income Section</vt:lpstr>
      <vt:lpstr>TSO – Entering NJ Subtractions From Income Info State Section&gt;NJ&gt;Subtractions From Income</vt:lpstr>
      <vt:lpstr>TSO – Medical Expenses on NJ 1040</vt:lpstr>
      <vt:lpstr>TSO - Student Activity State Section&gt;NJ&gt;Subtractions From Income</vt:lpstr>
      <vt:lpstr>Scenario Step 13f Payments</vt:lpstr>
      <vt:lpstr>NJ Checklist – Payments Section</vt:lpstr>
      <vt:lpstr>TSO – Entering Private Plan Number State Section&gt;NJ&gt;Payments&gt;Private Plan Numbers&gt;Add Entry</vt:lpstr>
      <vt:lpstr>TSO - Student Activity State Section&gt;NJ&gt;Payments&gt;Private Plan Numbers</vt:lpstr>
      <vt:lpstr>Scenario Step 14 E-file Section</vt:lpstr>
      <vt:lpstr>TSO – Completing Baker E-File Section</vt:lpstr>
      <vt:lpstr>TSO – Federal Return Type E-file Section&gt;Return Type</vt:lpstr>
      <vt:lpstr>TSO – State Return Type E-file Section&gt;State Return(s)</vt:lpstr>
      <vt:lpstr>Finding Routing Number and Account Number on a Check</vt:lpstr>
      <vt:lpstr>TSO – Taxpayer Bank Account Information E-file Section&gt;Taxpayer Bank Account Information</vt:lpstr>
      <vt:lpstr>Final Steps</vt:lpstr>
      <vt:lpstr>Final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Single Working Parent</dc:title>
  <dc:creator/>
  <cp:lastModifiedBy/>
  <cp:revision>15</cp:revision>
  <dcterms:created xsi:type="dcterms:W3CDTF">2013-12-18T19:18:28Z</dcterms:created>
  <dcterms:modified xsi:type="dcterms:W3CDTF">2020-12-03T05:52:49Z</dcterms:modified>
</cp:coreProperties>
</file>